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3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6" name="Shape 11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hashes.org/" TargetMode="External"/><Relationship Id="rId4" Type="http://schemas.openxmlformats.org/officeDocument/2006/relationships/hyperlink" Target="http://www.sha1-online.com/" TargetMode="External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
</file>

<file path=ppt/notesSlides/_rels/notesSlide16.xml.rels><?xml version="1.0" encoding="UTF-8" standalone="yes"?>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
</file>

<file path=ppt/notesSlides/_rels/notesSlide17.xml.rels><?xml version="1.0" encoding="UTF-8" standalone="yes"?>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mothereff.in/utf-8" TargetMode="External"/></Relationships>

</file>

<file path=ppt/notesSlides/_rels/notesSlide18.xml.rels><?xml version="1.0" encoding="UTF-8" standalone="yes"?>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</Relationships>

</file>

<file path=ppt/notesSlides/_rels/notesSlide19.xml.rels><?xml version="1.0" encoding="UTF-8" standalone="yes"?>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20.xml.rels><?xml version="1.0" encoding="UTF-8" standalone="yes"?>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</Relationships>

</file>

<file path=ppt/notesSlides/_rels/notesSlide21.xml.rels><?xml version="1.0" encoding="UTF-8" standalone="yes"?>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</Relationships>

</file>

<file path=ppt/notesSlides/_rels/notesSlide22.xml.rels><?xml version="1.0" encoding="UTF-8" standalone="yes"?>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</Relationships>

</file>

<file path=ppt/notesSlides/_rels/notesSlide23.xml.rels><?xml version="1.0" encoding="UTF-8" standalone="yes"?><Relationships xmlns="http://schemas.openxmlformats.org/package/2006/relationships"><Relationship Id="rId1" Type="http://schemas.openxmlformats.org/officeDocument/2006/relationships/slide" Target="../slides/slide63.xml"/><Relationship Id="rId2" Type="http://schemas.openxmlformats.org/officeDocument/2006/relationships/notesMaster" Target="../notesMasters/notesMaster1.xml"/></Relationships>

</file>

<file path=ppt/notesSlides/_rels/notesSlide24.xml.rels><?xml version="1.0" encoding="UTF-8" standalone="yes"?><Relationships xmlns="http://schemas.openxmlformats.org/package/2006/relationships"><Relationship Id="rId1" Type="http://schemas.openxmlformats.org/officeDocument/2006/relationships/slide" Target="../slides/slide65.xml"/><Relationship Id="rId2" Type="http://schemas.openxmlformats.org/officeDocument/2006/relationships/notesMaster" Target="../notesMasters/notesMaster1.xml"/></Relationships>

</file>

<file path=ppt/notesSlides/_rels/notesSlide25.xml.rels><?xml version="1.0" encoding="UTF-8" standalone="yes"?><Relationships xmlns="http://schemas.openxmlformats.org/package/2006/relationships"><Relationship Id="rId1" Type="http://schemas.openxmlformats.org/officeDocument/2006/relationships/slide" Target="../slides/slide66.xml"/><Relationship Id="rId2" Type="http://schemas.openxmlformats.org/officeDocument/2006/relationships/notesMaster" Target="../notesMasters/notesMaster1.xml"/></Relationships>

</file>

<file path=ppt/notesSlides/_rels/notesSlide26.xml.rels><?xml version="1.0" encoding="UTF-8" standalone="yes"?><Relationships xmlns="http://schemas.openxmlformats.org/package/2006/relationships"><Relationship Id="rId1" Type="http://schemas.openxmlformats.org/officeDocument/2006/relationships/slide" Target="../slides/slide67.xml"/><Relationship Id="rId2" Type="http://schemas.openxmlformats.org/officeDocument/2006/relationships/notesMaster" Target="../notesMasters/notesMaster1.xml"/></Relationships>

</file>

<file path=ppt/notesSlides/_rels/notesSlide27.xml.rels><?xml version="1.0" encoding="UTF-8" standalone="yes"?><Relationships xmlns="http://schemas.openxmlformats.org/package/2006/relationships"><Relationship Id="rId1" Type="http://schemas.openxmlformats.org/officeDocument/2006/relationships/slide" Target="../slides/slide68.xml"/><Relationship Id="rId2" Type="http://schemas.openxmlformats.org/officeDocument/2006/relationships/notesMaster" Target="../notesMasters/notesMaster1.xml"/></Relationships>

</file>

<file path=ppt/notesSlides/_rels/notesSlide28.xml.rels><?xml version="1.0" encoding="UTF-8" standalone="yes"?><Relationships xmlns="http://schemas.openxmlformats.org/package/2006/relationships"><Relationship Id="rId1" Type="http://schemas.openxmlformats.org/officeDocument/2006/relationships/slide" Target="../slides/slide69.xml"/><Relationship Id="rId2" Type="http://schemas.openxmlformats.org/officeDocument/2006/relationships/notesMaster" Target="../notesMasters/notesMaster1.xml"/></Relationships>

</file>

<file path=ppt/notesSlides/_rels/notesSlide29.xml.rels><?xml version="1.0" encoding="UTF-8" standalone="yes"?><Relationships xmlns="http://schemas.openxmlformats.org/package/2006/relationships"><Relationship Id="rId1" Type="http://schemas.openxmlformats.org/officeDocument/2006/relationships/slide" Target="../slides/slide70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30.xml.rels><?xml version="1.0" encoding="UTF-8" standalone="yes"?><Relationships xmlns="http://schemas.openxmlformats.org/package/2006/relationships"><Relationship Id="rId1" Type="http://schemas.openxmlformats.org/officeDocument/2006/relationships/slide" Target="../slides/slide74.xml"/><Relationship Id="rId2" Type="http://schemas.openxmlformats.org/officeDocument/2006/relationships/notesMaster" Target="../notesMasters/notesMaster1.xml"/></Relationships>

</file>

<file path=ppt/notesSlides/_rels/notesSlide31.xml.rels><?xml version="1.0" encoding="UTF-8" standalone="yes"?><Relationships xmlns="http://schemas.openxmlformats.org/package/2006/relationships"><Relationship Id="rId1" Type="http://schemas.openxmlformats.org/officeDocument/2006/relationships/slide" Target="../slides/slide76.xml"/><Relationship Id="rId2" Type="http://schemas.openxmlformats.org/officeDocument/2006/relationships/notesMaster" Target="../notesMasters/notesMaster1.xml"/></Relationships>

</file>

<file path=ppt/notesSlides/_rels/notesSlide32.xml.rels><?xml version="1.0" encoding="UTF-8" standalone="yes"?><Relationships xmlns="http://schemas.openxmlformats.org/package/2006/relationships"><Relationship Id="rId1" Type="http://schemas.openxmlformats.org/officeDocument/2006/relationships/slide" Target="../slides/slide77.xml"/><Relationship Id="rId2" Type="http://schemas.openxmlformats.org/officeDocument/2006/relationships/notesMaster" Target="../notesMasters/notesMaster1.xml"/></Relationships>

</file>

<file path=ppt/notesSlides/_rels/notesSlide33.xml.rels><?xml version="1.0" encoding="UTF-8" standalone="yes"?><Relationships xmlns="http://schemas.openxmlformats.org/package/2006/relationships"><Relationship Id="rId1" Type="http://schemas.openxmlformats.org/officeDocument/2006/relationships/slide" Target="../slides/slide79.xml"/><Relationship Id="rId2" Type="http://schemas.openxmlformats.org/officeDocument/2006/relationships/notesMaster" Target="../notesMasters/notesMaster1.xml"/></Relationships>

</file>

<file path=ppt/notesSlides/_rels/notesSlide34.xml.rels><?xml version="1.0" encoding="UTF-8" standalone="yes"?><Relationships xmlns="http://schemas.openxmlformats.org/package/2006/relationships"><Relationship Id="rId1" Type="http://schemas.openxmlformats.org/officeDocument/2006/relationships/slide" Target="../slides/slide80.xml"/><Relationship Id="rId2" Type="http://schemas.openxmlformats.org/officeDocument/2006/relationships/notesMaster" Target="../notesMasters/notesMaster1.xml"/></Relationships>

</file>

<file path=ppt/notesSlides/_rels/notesSlide35.xml.rels><?xml version="1.0" encoding="UTF-8" standalone="yes"?><Relationships xmlns="http://schemas.openxmlformats.org/package/2006/relationships"><Relationship Id="rId1" Type="http://schemas.openxmlformats.org/officeDocument/2006/relationships/slide" Target="../slides/slide82.xml"/><Relationship Id="rId2" Type="http://schemas.openxmlformats.org/officeDocument/2006/relationships/notesMaster" Target="../notesMasters/notesMaster1.xml"/></Relationships>

</file>

<file path=ppt/notesSlides/_rels/notesSlide36.xml.rels><?xml version="1.0" encoding="UTF-8" standalone="yes"?><Relationships xmlns="http://schemas.openxmlformats.org/package/2006/relationships"><Relationship Id="rId1" Type="http://schemas.openxmlformats.org/officeDocument/2006/relationships/slide" Target="../slides/slide83.xml"/><Relationship Id="rId2" Type="http://schemas.openxmlformats.org/officeDocument/2006/relationships/notesMaster" Target="../notesMasters/notesMaster1.xml"/></Relationships>

</file>

<file path=ppt/notesSlides/_rels/notesSlide37.xml.rels><?xml version="1.0" encoding="UTF-8" standalone="yes"?><Relationships xmlns="http://schemas.openxmlformats.org/package/2006/relationships"><Relationship Id="rId1" Type="http://schemas.openxmlformats.org/officeDocument/2006/relationships/slide" Target="../slides/slide84.xml"/><Relationship Id="rId2" Type="http://schemas.openxmlformats.org/officeDocument/2006/relationships/notesMaster" Target="../notesMasters/notesMaster1.xml"/></Relationships>

</file>

<file path=ppt/notesSlides/_rels/notesSlide38.xml.rels><?xml version="1.0" encoding="UTF-8" standalone="yes"?><Relationships xmlns="http://schemas.openxmlformats.org/package/2006/relationships"><Relationship Id="rId1" Type="http://schemas.openxmlformats.org/officeDocument/2006/relationships/slide" Target="../slides/slide85.xml"/><Relationship Id="rId2" Type="http://schemas.openxmlformats.org/officeDocument/2006/relationships/notesMaster" Target="../notesMasters/notesMaster1.xml"/></Relationships>

</file>

<file path=ppt/notesSlides/_rels/notesSlide39.xml.rels><?xml version="1.0" encoding="UTF-8" standalone="yes"?><Relationships xmlns="http://schemas.openxmlformats.org/package/2006/relationships"><Relationship Id="rId1" Type="http://schemas.openxmlformats.org/officeDocument/2006/relationships/slide" Target="../slides/slide87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2" name="Shape 1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I need to mention Defense-in-Depth at some point, but where? Should we discuss least-privilege? </a:t>
            </a:r>
          </a:p>
          <a:p>
            <a:pPr/>
            <a:r>
              <a:t>Should I add an Impact section for each piece?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9" name="Shape 21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2016 report will be released late this year, early 2017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5" name="Shape 2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Should I discuss that the web is stateless and that credentials (Sessions) have to be passed with every request so an app knows who the requester is?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5" name="Shape 2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look at the cookie.  what does that value look like?</a:t>
            </a:r>
          </a:p>
          <a:p>
            <a:pPr/>
          </a:p>
          <a:p>
            <a:pPr/>
            <a:r>
              <a:rPr u="sng">
                <a:hlinkClick r:id="rId3" invalidUrl="" action="" tgtFrame="" tooltip="" history="1" highlightClick="0" endSnd="0"/>
              </a:rPr>
              <a:t>https://hashes.org/</a:t>
            </a:r>
            <a:r>
              <a:t> 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http://www.sha1-online.com/</a:t>
            </a:r>
            <a:r>
              <a:t> 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1" name="Shape 2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one is huge.  How many more should I include?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1" name="Shape 2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dont forget to mention same origin policy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9" name="Shape 3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 we need a stored example?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6" name="Shape 3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acunetix web application vulnerability report 2016, pg 5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9" name="Shape 33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UTF-8 encoding </a:t>
            </a:r>
            <a:r>
              <a:rPr u="sng">
                <a:hlinkClick r:id="rId3" invalidUrl="" action="" tgtFrame="" tooltip="" history="1" highlightClick="0" endSnd="0"/>
              </a:rPr>
              <a:t>https://mothereff.in/utf-8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6" name="Shape 3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example also exemplifies A7: Missing Function level Access Control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3" name="Shape 3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From the example files, they include this as a server misconfiguration, not direct object reference. leave, move or remove?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hape 1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show what information wordpress freely gives away about itself</a:t>
            </a:r>
          </a:p>
          <a:p>
            <a:pPr/>
            <a:r>
              <a:t>show how easy it can be to take control of a WordPress site</a:t>
            </a:r>
          </a:p>
          <a:p>
            <a:pPr/>
            <a:r>
              <a:t>Everything we’ll cover is widely available on the Internet, and easily findable</a:t>
            </a:r>
          </a:p>
          <a:p>
            <a:pPr/>
            <a:r>
              <a:t>Important to remember that we learn today might not be relevant a year from now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9" name="Shape 3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periodic audits/scans</a:t>
            </a:r>
          </a:p>
          <a:p>
            <a:pPr/>
            <a:r>
              <a:t>Stay on top of framework/library/component updates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5" name="Shape 4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failure to protect the data in transit and at rest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1" name="Shape 4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failure to protect the data in transit and at rest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0" name="Shape 4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Someone can’t steal it from you if you don’t have it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9" name="Shape 42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Someone can’t steal it from you if you don’t have it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6" name="Shape 43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failure to protect the data in transit and at rest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2" name="Shape 4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Remember back to A4?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8" name="Shape 4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failure to protect the data in transit and at rest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4" name="Shape 45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failure to protect the data in transit and at rest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0" name="Shape 4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failure to protect the data in transit and at rest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6" name="Shape 1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Windows: WinSCP/SecureCRT/Putty</a:t>
            </a:r>
          </a:p>
          <a:p>
            <a:pPr/>
            <a:r>
              <a:t>Mac: terminal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9" name="Shape 4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XSS can be used to scrape the token from the page and include that token with a forged request. 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9" name="Shape 4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]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5" name="Shape 4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and when 3rd party code is ok to use, does it need to follow certain standards, pass security tests, etc?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05" name="Shape 5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Ties back to A7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1" name="Shape 5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failure to protect the data in transit and at rest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9" name="Shape 51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failure to protect the data in transit and at rest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4" name="Shape 52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we cover/discuss today might not be relevant next year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9" name="Shape 52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failure to protect the data in transit and at rest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4" name="Shape 5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we cover/discuss today might not be relevant next year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43" name="Shape 5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failure to protect the data in transit and at rest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Shape 1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8899 is arbitrary</a:t>
            </a:r>
          </a:p>
          <a:p>
            <a:pPr/>
            <a:r>
              <a:t>because you always forget, -d is for detached mode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5" name="Shape 1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8899 is arbitrary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0" name="Shape 1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 chapters in TN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9" name="Shape 1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Vulnerable JavaScript Libraries (which open up a web app to XSS attacks) - have more than doubled since 2015.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6" name="Shape 20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 biggest issues in website/web application security is education and awareness. </a:t>
            </a:r>
          </a:p>
          <a:p>
            <a:pPr/>
            <a:r>
              <a:t>As a developer, it is your responsibility to be paranoid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4" name="Shape 2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first released in 2003, then in 2004 switched to every 3 years</a:t>
            </a:r>
          </a:p>
          <a:p>
            <a:pPr/>
          </a:p>
          <a:p>
            <a:pPr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850900" y="1270000"/>
            <a:ext cx="11303000" cy="3505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850900" y="4864100"/>
            <a:ext cx="11303000" cy="1574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3" name="Shape 93"/>
          <p:cNvSpPr/>
          <p:nvPr>
            <p:ph type="body" sz="quarter" idx="14"/>
          </p:nvPr>
        </p:nvSpPr>
        <p:spPr>
          <a:xfrm>
            <a:off x="1270000" y="42672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4" name="Shape 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Shape 10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825500" y="914400"/>
            <a:ext cx="11341100" cy="5740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787400" y="6807200"/>
            <a:ext cx="11430000" cy="1219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title"/>
          </p:nvPr>
        </p:nvSpPr>
        <p:spPr>
          <a:xfrm>
            <a:off x="787400" y="3657600"/>
            <a:ext cx="11430000" cy="2438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Shape 3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pic" sz="half" idx="13"/>
          </p:nvPr>
        </p:nvSpPr>
        <p:spPr>
          <a:xfrm>
            <a:off x="7200900" y="1257300"/>
            <a:ext cx="5016500" cy="7213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8" name="Shape 38"/>
          <p:cNvSpPr/>
          <p:nvPr>
            <p:ph type="title"/>
          </p:nvPr>
        </p:nvSpPr>
        <p:spPr>
          <a:xfrm>
            <a:off x="787400" y="1384300"/>
            <a:ext cx="5638800" cy="3505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39" name="Shape 39"/>
          <p:cNvSpPr/>
          <p:nvPr>
            <p:ph type="body" sz="quarter" idx="1"/>
          </p:nvPr>
        </p:nvSpPr>
        <p:spPr>
          <a:xfrm>
            <a:off x="787400" y="4876800"/>
            <a:ext cx="5638800" cy="3759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hape 4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hape 4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6" name="Shape 56"/>
          <p:cNvSpPr/>
          <p:nvPr>
            <p:ph type="body" idx="1"/>
          </p:nvPr>
        </p:nvSpPr>
        <p:spPr>
          <a:xfrm>
            <a:off x="787400" y="2768600"/>
            <a:ext cx="11430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hape 5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type="pic" sz="half" idx="13"/>
          </p:nvPr>
        </p:nvSpPr>
        <p:spPr>
          <a:xfrm>
            <a:off x="7213600" y="2755900"/>
            <a:ext cx="5016500" cy="5715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5" name="Shape 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6" name="Shape 66"/>
          <p:cNvSpPr/>
          <p:nvPr>
            <p:ph type="body" sz="half" idx="1"/>
          </p:nvPr>
        </p:nvSpPr>
        <p:spPr>
          <a:xfrm>
            <a:off x="787400" y="2768600"/>
            <a:ext cx="54229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hape 6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hape 7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pic" sz="quarter" idx="13"/>
          </p:nvPr>
        </p:nvSpPr>
        <p:spPr>
          <a:xfrm>
            <a:off x="6858000" y="5105400"/>
            <a:ext cx="5321300" cy="338138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3" name="Shape 83"/>
          <p:cNvSpPr/>
          <p:nvPr>
            <p:ph type="pic" sz="quarter" idx="14"/>
          </p:nvPr>
        </p:nvSpPr>
        <p:spPr>
          <a:xfrm>
            <a:off x="6858000" y="1270000"/>
            <a:ext cx="5316292" cy="3378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half" idx="15"/>
          </p:nvPr>
        </p:nvSpPr>
        <p:spPr>
          <a:xfrm>
            <a:off x="1143000" y="1244600"/>
            <a:ext cx="5219700" cy="7213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sldNum" sz="quarter" idx="2"/>
          </p:nvPr>
        </p:nvSpPr>
        <p:spPr>
          <a:xfrm>
            <a:off x="12534899" y="9309100"/>
            <a:ext cx="312015" cy="312343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body" idx="1"/>
          </p:nvPr>
        </p:nvSpPr>
        <p:spPr>
          <a:xfrm>
            <a:off x="787400" y="1371600"/>
            <a:ext cx="11430000" cy="70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889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333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1778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2222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2667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3111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3556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4000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linkedin.com/in/gilzow" TargetMode="Externa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hyperlink" Target="https://cloud.digitalocean.com/login" TargetMode="External"/><Relationship Id="rId4" Type="http://schemas.openxmlformats.org/officeDocument/2006/relationships/image" Target="../media/image3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hyperlink" Target="http://caniuse.com/#feat=contentsecuritypolicy" TargetMode="Externa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example.com/user/getAccount" TargetMode="External"/><Relationship Id="rId4" Type="http://schemas.openxmlformats.org/officeDocument/2006/relationships/hyperlink" Target="https://example.com/admin/getAccount" TargetMode="External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irs.gov/taxrefund/claim.jsp?year=2015&amp;dest=ev.il/sDfX4" TargetMode="External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/Relationships>
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/Relationships>

</file>

<file path=ppt/slides/_rels/slide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
</file>

<file path=ppt/slides/_rels/slide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hyperlink" Target="mailto:gilzow@missouri.edu" TargetMode="External"/><Relationship Id="rId4" Type="http://schemas.openxmlformats.org/officeDocument/2006/relationships/hyperlink" Target="https://github.com/opendns/Security_Ninjas_AppSec_Training" TargetMode="External"/><Relationship Id="rId5" Type="http://schemas.openxmlformats.org/officeDocument/2006/relationships/hyperlink" Target="https://github.com/gilzow/security-ninja/" TargetMode="Externa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ctrTitle"/>
          </p:nvPr>
        </p:nvSpPr>
        <p:spPr>
          <a:xfrm>
            <a:off x="463691" y="628854"/>
            <a:ext cx="12077418" cy="3505201"/>
          </a:xfrm>
          <a:prstGeom prst="rect">
            <a:avLst/>
          </a:prstGeom>
        </p:spPr>
        <p:txBody>
          <a:bodyPr/>
          <a:lstStyle/>
          <a:p>
            <a:pPr/>
            <a:r>
              <a:t>BECOME A SECURITY NINJA</a:t>
            </a:r>
          </a:p>
        </p:txBody>
      </p:sp>
      <p:sp>
        <p:nvSpPr>
          <p:cNvPr id="119" name="Shape 119"/>
          <p:cNvSpPr/>
          <p:nvPr>
            <p:ph type="subTitle" sz="quarter" idx="1"/>
          </p:nvPr>
        </p:nvSpPr>
        <p:spPr>
          <a:xfrm>
            <a:off x="850900" y="4299745"/>
            <a:ext cx="11303000" cy="1574801"/>
          </a:xfrm>
          <a:prstGeom prst="rect">
            <a:avLst/>
          </a:prstGeom>
        </p:spPr>
        <p:txBody>
          <a:bodyPr/>
          <a:lstStyle>
            <a:lvl1pPr>
              <a:defRPr sz="4500"/>
            </a:lvl1pPr>
          </a:lstStyle>
          <a:p>
            <a:pPr/>
            <a:r>
              <a:t>Don’t let your code be low-hanging fruit</a:t>
            </a:r>
          </a:p>
        </p:txBody>
      </p:sp>
      <p:sp>
        <p:nvSpPr>
          <p:cNvPr id="120" name="Shape 120"/>
          <p:cNvSpPr/>
          <p:nvPr/>
        </p:nvSpPr>
        <p:spPr>
          <a:xfrm>
            <a:off x="6241485" y="6522836"/>
            <a:ext cx="6453682" cy="2503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defRPr sz="3100"/>
            </a:pPr>
            <a:r>
              <a:t>Paul Gilzow</a:t>
            </a:r>
            <a:br/>
            <a:r>
              <a:t>gilzow@missouri.edu</a:t>
            </a:r>
            <a:br/>
            <a:r>
              <a:t>Twitter: @gilzow</a:t>
            </a:r>
            <a:br/>
            <a:r>
              <a:t>Facebook: /gilzow</a:t>
            </a:r>
            <a:br/>
            <a:r>
              <a:rPr u="sng">
                <a:hlinkClick r:id="rId3" invalidUrl="" action="" tgtFrame="" tooltip="" history="1" highlightClick="0" endSnd="0"/>
              </a:rPr>
              <a:t>https://www.linkedin.com/in/gilzow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 Up Our Excersice files</a:t>
            </a:r>
          </a:p>
        </p:txBody>
      </p:sp>
      <p:sp>
        <p:nvSpPr>
          <p:cNvPr id="162" name="Shape 16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97815" indent="-297815" defTabSz="391414">
              <a:spcBef>
                <a:spcPts val="2400"/>
              </a:spcBef>
              <a:buBlip>
                <a:blip r:embed="rId3"/>
              </a:buBlip>
              <a:defRPr sz="2412">
                <a:effectLst>
                  <a:outerShdw sx="100000" sy="100000" kx="0" ky="0" algn="b" rotWithShape="0" blurRad="34036" dist="25527" dir="5400000">
                    <a:srgbClr val="000000"/>
                  </a:outerShdw>
                </a:effectLst>
              </a:defRPr>
            </a:pPr>
            <a:r>
              <a:t>Once the instance is created, check your email for the credentials</a:t>
            </a:r>
          </a:p>
          <a:p>
            <a:pPr marL="297815" indent="-297815" defTabSz="391414">
              <a:spcBef>
                <a:spcPts val="2400"/>
              </a:spcBef>
              <a:buBlip>
                <a:blip r:embed="rId3"/>
              </a:buBlip>
              <a:defRPr sz="2412">
                <a:effectLst>
                  <a:outerShdw sx="100000" sy="100000" kx="0" ky="0" algn="b" rotWithShape="0" blurRad="34036" dist="25527" dir="5400000">
                    <a:srgbClr val="000000"/>
                  </a:outerShdw>
                </a:effectLst>
              </a:defRPr>
            </a:pPr>
            <a:r>
              <a:t>In your ssh client, log into your new instance</a:t>
            </a:r>
            <a:br/>
            <a:br/>
            <a:br/>
            <a:br/>
            <a:br/>
            <a:br/>
            <a:br/>
            <a:br/>
            <a:br/>
            <a:br/>
            <a:br/>
            <a:br/>
          </a:p>
        </p:txBody>
      </p:sp>
      <p:sp>
        <p:nvSpPr>
          <p:cNvPr id="163" name="Shape 163"/>
          <p:cNvSpPr/>
          <p:nvPr/>
        </p:nvSpPr>
        <p:spPr>
          <a:xfrm rot="9799465">
            <a:off x="6497458" y="7800291"/>
            <a:ext cx="1872618" cy="607273"/>
          </a:xfrm>
          <a:prstGeom prst="rightArrow">
            <a:avLst>
              <a:gd name="adj1" fmla="val 19291"/>
              <a:gd name="adj2" fmla="val 92676"/>
            </a:avLst>
          </a:prstGeom>
          <a:solidFill>
            <a:schemeClr val="accent1">
              <a:hueOff val="-37249"/>
              <a:satOff val="-2150"/>
              <a:lumOff val="1281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pic>
        <p:nvPicPr>
          <p:cNvPr id="164" name="Screen Shot 2016-09-21 at 3.48.12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04005" y="4204566"/>
            <a:ext cx="9787670" cy="4992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 Up Our Excersice files</a:t>
            </a:r>
          </a:p>
        </p:txBody>
      </p:sp>
      <p:sp>
        <p:nvSpPr>
          <p:cNvPr id="169" name="Shape 16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6709" indent="-346709" defTabSz="455675">
              <a:spcBef>
                <a:spcPts val="2800"/>
              </a:spcBef>
              <a:buBlip>
                <a:blip r:embed="rId2"/>
              </a:buBlip>
              <a:defRPr sz="2807">
                <a:effectLst>
                  <a:outerShdw sx="100000" sy="100000" kx="0" ky="0" algn="b" rotWithShape="0" blurRad="39624" dist="29717" dir="5400000">
                    <a:srgbClr val="000000"/>
                  </a:outerShdw>
                </a:effectLst>
              </a:defRPr>
            </a:pPr>
            <a:r>
              <a:t>You’ll need to change your password the first time you login</a:t>
            </a:r>
            <a:br/>
            <a:br/>
            <a:br/>
            <a:br/>
            <a:br/>
            <a:br/>
            <a:br/>
            <a:br/>
            <a:br/>
            <a:br/>
            <a:br/>
            <a:br/>
          </a:p>
        </p:txBody>
      </p:sp>
      <p:sp>
        <p:nvSpPr>
          <p:cNvPr id="170" name="Shape 170"/>
          <p:cNvSpPr/>
          <p:nvPr/>
        </p:nvSpPr>
        <p:spPr>
          <a:xfrm rot="9799465">
            <a:off x="6497458" y="7800291"/>
            <a:ext cx="1872618" cy="607273"/>
          </a:xfrm>
          <a:prstGeom prst="rightArrow">
            <a:avLst>
              <a:gd name="adj1" fmla="val 19291"/>
              <a:gd name="adj2" fmla="val 92676"/>
            </a:avLst>
          </a:prstGeom>
          <a:solidFill>
            <a:schemeClr val="accent1">
              <a:hueOff val="-37249"/>
              <a:satOff val="-2150"/>
              <a:lumOff val="1281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pic>
        <p:nvPicPr>
          <p:cNvPr id="171" name="Screen Shot 2016-09-21 at 3.51.3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2643" y="3897356"/>
            <a:ext cx="9134416" cy="48503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 Up Our Excersice files</a:t>
            </a:r>
          </a:p>
        </p:txBody>
      </p:sp>
      <p:sp>
        <p:nvSpPr>
          <p:cNvPr id="174" name="Shape 17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97815" indent="-297815" defTabSz="391414">
              <a:spcBef>
                <a:spcPts val="2400"/>
              </a:spcBef>
              <a:buBlip>
                <a:blip r:embed="rId3"/>
              </a:buBlip>
              <a:defRPr sz="2412">
                <a:effectLst>
                  <a:outerShdw sx="100000" sy="100000" kx="0" ky="0" algn="b" rotWithShape="0" blurRad="34036" dist="25527" dir="5400000">
                    <a:srgbClr val="000000"/>
                  </a:outerShdw>
                </a:effectLst>
              </a:defRPr>
            </a:pPr>
            <a:r>
              <a:t>At the prompt type in</a:t>
            </a:r>
            <a:br/>
            <a:br/>
            <a:r>
              <a:rPr sz="2948"/>
              <a:t>docker run -d -p 8899:80 opendns/security-ninjas</a:t>
            </a:r>
            <a:endParaRPr sz="2948"/>
          </a:p>
          <a:p>
            <a:pPr marL="297815" indent="-297815" defTabSz="391414">
              <a:spcBef>
                <a:spcPts val="2400"/>
              </a:spcBef>
              <a:buBlip>
                <a:blip r:embed="rId3"/>
              </a:buBlip>
              <a:defRPr sz="2412">
                <a:effectLst>
                  <a:outerShdw sx="100000" sy="100000" kx="0" ky="0" algn="b" rotWithShape="0" blurRad="34036" dist="25527" dir="5400000">
                    <a:srgbClr val="000000"/>
                  </a:outerShdw>
                </a:effectLst>
              </a:defRPr>
            </a:pPr>
            <a:r>
              <a:t>Docker will download and install the security-ninjas container</a:t>
            </a:r>
            <a:br/>
            <a:br/>
            <a:br/>
            <a:br/>
            <a:br/>
            <a:br/>
            <a:br/>
            <a:br/>
            <a:br/>
            <a:br/>
          </a:p>
        </p:txBody>
      </p:sp>
      <p:sp>
        <p:nvSpPr>
          <p:cNvPr id="175" name="Shape 175"/>
          <p:cNvSpPr/>
          <p:nvPr/>
        </p:nvSpPr>
        <p:spPr>
          <a:xfrm rot="9799465">
            <a:off x="6497458" y="7800291"/>
            <a:ext cx="1872618" cy="607273"/>
          </a:xfrm>
          <a:prstGeom prst="rightArrow">
            <a:avLst>
              <a:gd name="adj1" fmla="val 19291"/>
              <a:gd name="adj2" fmla="val 92676"/>
            </a:avLst>
          </a:prstGeom>
          <a:solidFill>
            <a:schemeClr val="accent1">
              <a:hueOff val="-37249"/>
              <a:satOff val="-2150"/>
              <a:lumOff val="1281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pic>
        <p:nvPicPr>
          <p:cNvPr id="176" name="Screen Shot 2016-09-21 at 3.57.03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47194" y="4765306"/>
            <a:ext cx="10383123" cy="48015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 Up Our Excersice files</a:t>
            </a:r>
          </a:p>
        </p:txBody>
      </p:sp>
      <p:sp>
        <p:nvSpPr>
          <p:cNvPr id="181" name="Shape 18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3379" indent="-373379" defTabSz="490727">
              <a:spcBef>
                <a:spcPts val="3000"/>
              </a:spcBef>
              <a:buBlip>
                <a:blip r:embed="rId3"/>
              </a:buBlip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Open your browser and go to your droplet ip address, port 8899</a:t>
            </a:r>
            <a:br/>
            <a:r>
              <a:t>e.g. http://45.55.167.245:8899</a:t>
            </a:r>
            <a:br/>
            <a:br/>
            <a:br/>
            <a:br/>
            <a:br/>
            <a:br/>
            <a:br/>
            <a:br/>
            <a:br/>
            <a:br/>
          </a:p>
        </p:txBody>
      </p:sp>
      <p:sp>
        <p:nvSpPr>
          <p:cNvPr id="182" name="Shape 182"/>
          <p:cNvSpPr/>
          <p:nvPr/>
        </p:nvSpPr>
        <p:spPr>
          <a:xfrm rot="9799465">
            <a:off x="6497458" y="7800291"/>
            <a:ext cx="1872618" cy="607273"/>
          </a:xfrm>
          <a:prstGeom prst="rightArrow">
            <a:avLst>
              <a:gd name="adj1" fmla="val 19291"/>
              <a:gd name="adj2" fmla="val 92676"/>
            </a:avLst>
          </a:prstGeom>
          <a:solidFill>
            <a:schemeClr val="accent1">
              <a:hueOff val="-37249"/>
              <a:satOff val="-2150"/>
              <a:lumOff val="1281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pic>
        <p:nvPicPr>
          <p:cNvPr id="183" name="Screen Shot 2016-09-21 at 4.00.38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03985" y="3892243"/>
            <a:ext cx="6192982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OWASP</a:t>
            </a:r>
          </a:p>
        </p:txBody>
      </p:sp>
      <p:sp>
        <p:nvSpPr>
          <p:cNvPr id="188" name="Shape 18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5604" indent="-395604" defTabSz="519937">
              <a:spcBef>
                <a:spcPts val="3200"/>
              </a:spcBef>
              <a:buBlip>
                <a:blip r:embed="rId3"/>
              </a:buBlip>
              <a:defRPr sz="4093">
                <a:effectLst>
                  <a:outerShdw sx="100000" sy="100000" kx="0" ky="0" algn="b" rotWithShape="0" blurRad="45212" dist="33909" dir="5400000">
                    <a:srgbClr val="000000"/>
                  </a:outerShdw>
                </a:effectLst>
              </a:defRPr>
            </a:pPr>
            <a:r>
              <a:t>Open Web Application Security Project</a:t>
            </a:r>
          </a:p>
          <a:p>
            <a:pPr marL="395604" indent="-395604" defTabSz="519937">
              <a:spcBef>
                <a:spcPts val="3200"/>
              </a:spcBef>
              <a:buBlip>
                <a:blip r:embed="rId3"/>
              </a:buBlip>
              <a:defRPr sz="4093">
                <a:effectLst>
                  <a:outerShdw sx="100000" sy="100000" kx="0" ky="0" algn="b" rotWithShape="0" blurRad="45212" dist="33909" dir="5400000">
                    <a:srgbClr val="000000"/>
                  </a:outerShdw>
                </a:effectLst>
              </a:defRPr>
            </a:pPr>
            <a:r>
              <a:t>Worldwide non-project organization focused on improving software security by raising awareness</a:t>
            </a:r>
          </a:p>
          <a:p>
            <a:pPr marL="395604" indent="-395604" defTabSz="519937">
              <a:spcBef>
                <a:spcPts val="3200"/>
              </a:spcBef>
              <a:buBlip>
                <a:blip r:embed="rId3"/>
              </a:buBlip>
              <a:defRPr sz="4093">
                <a:effectLst>
                  <a:outerShdw sx="100000" sy="100000" kx="0" ky="0" algn="b" rotWithShape="0" blurRad="45212" dist="33909" dir="5400000">
                    <a:srgbClr val="000000"/>
                  </a:outerShdw>
                </a:effectLst>
              </a:defRPr>
            </a:pPr>
            <a:r>
              <a:t>Started in 2001</a:t>
            </a:r>
          </a:p>
          <a:p>
            <a:pPr marL="395604" indent="-395604" defTabSz="519937">
              <a:spcBef>
                <a:spcPts val="3200"/>
              </a:spcBef>
              <a:buBlip>
                <a:blip r:embed="rId3"/>
              </a:buBlip>
              <a:defRPr sz="4093">
                <a:effectLst>
                  <a:outerShdw sx="100000" sy="100000" kx="0" ky="0" algn="b" rotWithShape="0" blurRad="45212" dist="33909" dir="5400000">
                    <a:srgbClr val="000000"/>
                  </a:outerShdw>
                </a:effectLst>
              </a:defRPr>
            </a:pPr>
            <a:r>
              <a:t>Hundreds of local chapters throughout the world, with over a hundred in the U.S.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8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88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is WebAppSec Important</a:t>
            </a:r>
          </a:p>
        </p:txBody>
      </p:sp>
      <p:sp>
        <p:nvSpPr>
          <p:cNvPr id="193" name="Shape 19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4495" indent="-404495" defTabSz="531622">
              <a:spcBef>
                <a:spcPts val="3200"/>
              </a:spcBef>
              <a:buBlip>
                <a:blip r:embed="rId2"/>
              </a:buBlip>
              <a:defRPr sz="3276">
                <a:effectLst>
                  <a:outerShdw sx="100000" sy="100000" kx="0" ky="0" algn="b" rotWithShape="0" blurRad="46228" dist="34671" dir="5400000">
                    <a:srgbClr val="000000"/>
                  </a:outerShdw>
                </a:effectLst>
              </a:defRPr>
            </a:pPr>
            <a:r>
              <a:t>Web Application Security is a combination of </a:t>
            </a:r>
          </a:p>
          <a:p>
            <a:pPr lvl="1" marL="808990" indent="-404495" defTabSz="531622">
              <a:spcBef>
                <a:spcPts val="3200"/>
              </a:spcBef>
              <a:buBlip>
                <a:blip r:embed="rId2"/>
              </a:buBlip>
              <a:defRPr sz="3276">
                <a:effectLst>
                  <a:outerShdw sx="100000" sy="100000" kx="0" ky="0" algn="b" rotWithShape="0" blurRad="46228" dist="34671" dir="5400000">
                    <a:srgbClr val="000000"/>
                  </a:outerShdw>
                </a:effectLst>
              </a:defRPr>
            </a:pPr>
            <a:r>
              <a:t>People</a:t>
            </a:r>
          </a:p>
          <a:p>
            <a:pPr lvl="1" marL="808990" indent="-404495" defTabSz="531622">
              <a:spcBef>
                <a:spcPts val="3200"/>
              </a:spcBef>
              <a:buBlip>
                <a:blip r:embed="rId2"/>
              </a:buBlip>
              <a:defRPr sz="3276">
                <a:effectLst>
                  <a:outerShdw sx="100000" sy="100000" kx="0" ky="0" algn="b" rotWithShape="0" blurRad="46228" dist="34671" dir="5400000">
                    <a:srgbClr val="000000"/>
                  </a:outerShdw>
                </a:effectLst>
              </a:defRPr>
            </a:pPr>
            <a:r>
              <a:t>Processes</a:t>
            </a:r>
          </a:p>
          <a:p>
            <a:pPr lvl="1" marL="808990" indent="-404495" defTabSz="531622">
              <a:spcBef>
                <a:spcPts val="3200"/>
              </a:spcBef>
              <a:buBlip>
                <a:blip r:embed="rId2"/>
              </a:buBlip>
              <a:defRPr sz="3276">
                <a:effectLst>
                  <a:outerShdw sx="100000" sy="100000" kx="0" ky="0" algn="b" rotWithShape="0" blurRad="46228" dist="34671" dir="5400000">
                    <a:srgbClr val="000000"/>
                  </a:outerShdw>
                </a:effectLst>
              </a:defRPr>
            </a:pPr>
            <a:r>
              <a:t>Technology</a:t>
            </a:r>
          </a:p>
          <a:p>
            <a:pPr marL="404495" indent="-404495" defTabSz="531622">
              <a:spcBef>
                <a:spcPts val="3200"/>
              </a:spcBef>
              <a:buBlip>
                <a:blip r:embed="rId2"/>
              </a:buBlip>
              <a:defRPr sz="3276">
                <a:effectLst>
                  <a:outerShdw sx="100000" sy="100000" kx="0" ky="0" algn="b" rotWithShape="0" blurRad="46228" dist="34671" dir="5400000">
                    <a:srgbClr val="000000"/>
                  </a:outerShdw>
                </a:effectLst>
              </a:defRPr>
            </a:pPr>
            <a:r>
              <a:t>Security is process, not an event</a:t>
            </a:r>
          </a:p>
          <a:p>
            <a:pPr marL="404495" indent="-404495" defTabSz="531622">
              <a:spcBef>
                <a:spcPts val="3200"/>
              </a:spcBef>
              <a:buBlip>
                <a:blip r:embed="rId2"/>
              </a:buBlip>
              <a:defRPr sz="3276">
                <a:effectLst>
                  <a:outerShdw sx="100000" sy="100000" kx="0" ky="0" algn="b" rotWithShape="0" blurRad="46228" dist="34671" dir="5400000">
                    <a:srgbClr val="000000"/>
                  </a:outerShdw>
                </a:effectLst>
              </a:defRPr>
            </a:pPr>
            <a:r>
              <a:t>Secure coding must deal with all stages of an app’s life cycle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19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500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500"/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500"/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500"/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500"/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500"/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9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Current State of Web App security</a:t>
            </a:r>
          </a:p>
        </p:txBody>
      </p:sp>
      <p:sp>
        <p:nvSpPr>
          <p:cNvPr id="196" name="Shape 19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160% increase in websites hosting malware between 2015 and 2016</a:t>
            </a:r>
            <a:r>
              <a:rPr baseline="45333" sz="3000"/>
              <a:t>1</a:t>
            </a:r>
          </a:p>
          <a:p>
            <a:pPr>
              <a:buBlip>
                <a:blip r:embed="rId3"/>
              </a:buBlip>
            </a:pPr>
            <a:r>
              <a:t>55% of web apps have at least one high-severity vulnerability, up 9% from 2015 to 2016</a:t>
            </a:r>
            <a:r>
              <a:rPr baseline="45333" sz="3000"/>
              <a:t>2</a:t>
            </a:r>
          </a:p>
          <a:p>
            <a:pPr>
              <a:buBlip>
                <a:blip r:embed="rId3"/>
              </a:buBlip>
            </a:pPr>
            <a:r>
              <a:t>84% are suscptible to at least one medium-serverity vulnerability</a:t>
            </a:r>
            <a:r>
              <a:rPr baseline="45333" sz="3000"/>
              <a:t>2</a:t>
            </a:r>
          </a:p>
          <a:p>
            <a:pPr>
              <a:buBlip>
                <a:blip r:embed="rId3"/>
              </a:buBlip>
            </a:pPr>
            <a:r>
              <a:t>Average of 15 vulnerabilities per site</a:t>
            </a:r>
            <a:r>
              <a:rPr baseline="45333" sz="3000"/>
              <a:t>3</a:t>
            </a:r>
          </a:p>
        </p:txBody>
      </p:sp>
      <p:sp>
        <p:nvSpPr>
          <p:cNvPr id="197" name="Shape 197"/>
          <p:cNvSpPr/>
          <p:nvPr/>
        </p:nvSpPr>
        <p:spPr>
          <a:xfrm>
            <a:off x="340328" y="8570852"/>
            <a:ext cx="5992940" cy="78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500"/>
            </a:pPr>
            <a:r>
              <a:t>1 - Google Transparency Report, 2016</a:t>
            </a:r>
          </a:p>
          <a:p>
            <a:pPr algn="l">
              <a:defRPr sz="1500"/>
            </a:pPr>
            <a:r>
              <a:t>2 - Acunetix Web Application Vulnerability report 2016</a:t>
            </a:r>
          </a:p>
          <a:p>
            <a:pPr algn="l">
              <a:defRPr sz="1500"/>
            </a:pPr>
            <a:r>
              <a:t>3 - White Hat Security Web Applications Security Statistics Report 2016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14:doors dir="vert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9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Class="entr" nodeType="with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7" grpId="1"/>
      <p:bldP build="p" bldLvl="5" animBg="1" rev="0" advAuto="0" spid="196" grpId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Education, 49% of sites had at least one vulnerability every day of the year</a:t>
            </a:r>
            <a:r>
              <a:rPr baseline="45333" sz="3000"/>
              <a:t>1</a:t>
            </a:r>
          </a:p>
          <a:p>
            <a:pPr>
              <a:buBlip>
                <a:blip r:embed="rId3"/>
              </a:buBlip>
            </a:pPr>
            <a:r>
              <a:t>Education, average of 28 vulnerabilities per site, 15 of those serious</a:t>
            </a:r>
            <a:r>
              <a:rPr baseline="45333" sz="3000"/>
              <a:t>1</a:t>
            </a:r>
            <a:endParaRPr baseline="31999"/>
          </a:p>
          <a:p>
            <a:pPr>
              <a:buBlip>
                <a:blip r:embed="rId3"/>
              </a:buBlip>
            </a:pPr>
            <a:r>
              <a:t>Education, took an average of 4 months to remediate issues</a:t>
            </a:r>
            <a:r>
              <a:rPr baseline="45333" sz="3000"/>
              <a:t>1</a:t>
            </a:r>
          </a:p>
        </p:txBody>
      </p:sp>
      <p:sp>
        <p:nvSpPr>
          <p:cNvPr id="202" name="Shape 202"/>
          <p:cNvSpPr/>
          <p:nvPr/>
        </p:nvSpPr>
        <p:spPr>
          <a:xfrm>
            <a:off x="340328" y="8799452"/>
            <a:ext cx="5992940" cy="324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500"/>
            </a:lvl1pPr>
          </a:lstStyle>
          <a:p>
            <a:pPr/>
            <a:r>
              <a:t>1 - White Hat Security Web Applications Security Statistics Report 2016</a:t>
            </a:r>
          </a:p>
        </p:txBody>
      </p:sp>
      <p:sp>
        <p:nvSpPr>
          <p:cNvPr id="203" name="Shape 203"/>
          <p:cNvSpPr/>
          <p:nvPr/>
        </p:nvSpPr>
        <p:spPr>
          <a:xfrm>
            <a:off x="1854448" y="2098644"/>
            <a:ext cx="4391636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Education Industry</a:t>
            </a:r>
          </a:p>
        </p:txBody>
      </p:sp>
      <p:sp>
        <p:nvSpPr>
          <p:cNvPr id="204" name="Shape 2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Current State of Web App security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0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Class="entr" nodeType="with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2" grpId="1"/>
      <p:bldP build="p" bldLvl="5" animBg="1" rev="0" advAuto="0" spid="201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/>
            <a:r>
              <a:t>Why Education is an attractive target</a:t>
            </a:r>
          </a:p>
        </p:txBody>
      </p:sp>
      <p:sp>
        <p:nvSpPr>
          <p:cNvPr id="209" name="Shape 20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6709" indent="-346709" defTabSz="455675">
              <a:spcBef>
                <a:spcPts val="2800"/>
              </a:spcBef>
              <a:buBlip>
                <a:blip r:embed="rId2"/>
              </a:buBlip>
              <a:defRPr sz="2807">
                <a:effectLst>
                  <a:outerShdw sx="100000" sy="100000" kx="0" ky="0" algn="b" rotWithShape="0" blurRad="39624" dist="29717" dir="5400000">
                    <a:srgbClr val="000000"/>
                  </a:outerShdw>
                </a:effectLst>
              </a:defRPr>
            </a:pPr>
            <a:r>
              <a:t>Network capacity and availability</a:t>
            </a:r>
          </a:p>
          <a:p>
            <a:pPr marL="346709" indent="-346709" defTabSz="455675">
              <a:spcBef>
                <a:spcPts val="2800"/>
              </a:spcBef>
              <a:buBlip>
                <a:blip r:embed="rId2"/>
              </a:buBlip>
              <a:defRPr sz="2807">
                <a:effectLst>
                  <a:outerShdw sx="100000" sy="100000" kx="0" ky="0" algn="b" rotWithShape="0" blurRad="39624" dist="29717" dir="5400000">
                    <a:srgbClr val="000000"/>
                  </a:outerShdw>
                </a:effectLst>
              </a:defRPr>
            </a:pPr>
            <a:r>
              <a:t>Rich in hardware infrastructure</a:t>
            </a:r>
          </a:p>
          <a:p>
            <a:pPr marL="346709" indent="-346709" defTabSz="455675">
              <a:spcBef>
                <a:spcPts val="2800"/>
              </a:spcBef>
              <a:buBlip>
                <a:blip r:embed="rId2"/>
              </a:buBlip>
              <a:defRPr sz="2807">
                <a:effectLst>
                  <a:outerShdw sx="100000" sy="100000" kx="0" ky="0" algn="b" rotWithShape="0" blurRad="39624" dist="29717" dir="5400000">
                    <a:srgbClr val="000000"/>
                  </a:outerShdw>
                </a:effectLst>
              </a:defRPr>
            </a:pPr>
            <a:r>
              <a:t>Poor in human resources</a:t>
            </a:r>
          </a:p>
          <a:p>
            <a:pPr marL="346709" indent="-346709" defTabSz="455675">
              <a:spcBef>
                <a:spcPts val="2800"/>
              </a:spcBef>
              <a:buBlip>
                <a:blip r:embed="rId2"/>
              </a:buBlip>
              <a:defRPr sz="2807">
                <a:effectLst>
                  <a:outerShdw sx="100000" sy="100000" kx="0" ky="0" algn="b" rotWithShape="0" blurRad="39624" dist="29717" dir="5400000">
                    <a:srgbClr val="000000"/>
                  </a:outerShdw>
                </a:effectLst>
              </a:defRPr>
            </a:pPr>
            <a:r>
              <a:t>Resistant to blacklisting</a:t>
            </a:r>
          </a:p>
          <a:p>
            <a:pPr marL="346709" indent="-346709" defTabSz="455675">
              <a:spcBef>
                <a:spcPts val="2800"/>
              </a:spcBef>
              <a:buBlip>
                <a:blip r:embed="rId2"/>
              </a:buBlip>
              <a:defRPr sz="2807">
                <a:effectLst>
                  <a:outerShdw sx="100000" sy="100000" kx="0" ky="0" algn="b" rotWithShape="0" blurRad="39624" dist="29717" dir="5400000">
                    <a:srgbClr val="000000"/>
                  </a:outerShdw>
                </a:effectLst>
              </a:defRPr>
            </a:pPr>
            <a:r>
              <a:t>SEO reputation</a:t>
            </a:r>
          </a:p>
          <a:p>
            <a:pPr marL="346709" indent="-346709" defTabSz="455675">
              <a:spcBef>
                <a:spcPts val="2800"/>
              </a:spcBef>
              <a:buBlip>
                <a:blip r:embed="rId2"/>
              </a:buBlip>
              <a:defRPr sz="2807">
                <a:effectLst>
                  <a:outerShdw sx="100000" sy="100000" kx="0" ky="0" algn="b" rotWithShape="0" blurRad="39624" dist="29717" dir="5400000">
                    <a:srgbClr val="000000"/>
                  </a:outerShdw>
                </a:effectLst>
              </a:defRPr>
            </a:pPr>
            <a:r>
              <a:t>Personally Identifiable Information (PII) / Sensitive Personal Information (SPI)</a:t>
            </a:r>
          </a:p>
          <a:p>
            <a:pPr marL="346709" indent="-346709" defTabSz="455675">
              <a:spcBef>
                <a:spcPts val="2800"/>
              </a:spcBef>
              <a:buBlip>
                <a:blip r:embed="rId2"/>
              </a:buBlip>
              <a:defRPr sz="2807">
                <a:effectLst>
                  <a:outerShdw sx="100000" sy="100000" kx="0" ky="0" algn="b" rotWithShape="0" blurRad="39624" dist="29717" dir="5400000">
                    <a:srgbClr val="000000"/>
                  </a:outerShdw>
                </a:effectLst>
              </a:defRPr>
            </a:pPr>
            <a:r>
              <a:t>Confidential Research Data / Proprietary Intellectual Property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0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1000"/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1000"/>
                                        <p:tgtEl>
                                          <p:spTgt spid="2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1000"/>
                                        <p:tgtEl>
                                          <p:spTgt spid="2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09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the OWASP Top 10</a:t>
            </a:r>
          </a:p>
        </p:txBody>
      </p:sp>
      <p:sp>
        <p:nvSpPr>
          <p:cNvPr id="212" name="Shape 21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4479" indent="-284479" defTabSz="373887">
              <a:spcBef>
                <a:spcPts val="2300"/>
              </a:spcBef>
              <a:buBlip>
                <a:blip r:embed="rId3"/>
              </a:buBlip>
              <a:defRPr sz="2304">
                <a:effectLst>
                  <a:outerShdw sx="100000" sy="100000" kx="0" ky="0" algn="b" rotWithShape="0" blurRad="32512" dist="24384" dir="5400000">
                    <a:srgbClr val="000000"/>
                  </a:outerShdw>
                </a:effectLst>
              </a:defRPr>
            </a:pPr>
            <a:r>
              <a:t>Not a standard, but an awareness document</a:t>
            </a:r>
          </a:p>
          <a:p>
            <a:pPr marL="284479" indent="-284479" defTabSz="373887">
              <a:spcBef>
                <a:spcPts val="2300"/>
              </a:spcBef>
              <a:buBlip>
                <a:blip r:embed="rId3"/>
              </a:buBlip>
              <a:defRPr sz="2304">
                <a:effectLst>
                  <a:outerShdw sx="100000" sy="100000" kx="0" ky="0" algn="b" rotWithShape="0" blurRad="32512" dist="24384" dir="5400000">
                    <a:srgbClr val="000000"/>
                  </a:outerShdw>
                </a:effectLst>
              </a:defRPr>
            </a:pPr>
            <a:r>
              <a:t>10 Most Critical Web Application Security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Risks</a:t>
            </a:r>
          </a:p>
          <a:p>
            <a:pPr marL="284479" indent="-284479" defTabSz="373887">
              <a:spcBef>
                <a:spcPts val="2300"/>
              </a:spcBef>
              <a:buBlip>
                <a:blip r:embed="rId3"/>
              </a:buBlip>
              <a:defRPr sz="2304">
                <a:effectLst>
                  <a:outerShdw sx="100000" sy="100000" kx="0" ky="0" algn="b" rotWithShape="0" blurRad="32512" dist="24384" dir="5400000">
                    <a:srgbClr val="000000"/>
                  </a:outerShdw>
                </a:effectLst>
              </a:defRPr>
            </a:pPr>
            <a:r>
              <a:t>For each risk, it includes</a:t>
            </a:r>
          </a:p>
          <a:p>
            <a:pPr lvl="1" marL="568959" indent="-284479" defTabSz="373887">
              <a:spcBef>
                <a:spcPts val="2300"/>
              </a:spcBef>
              <a:buBlip>
                <a:blip r:embed="rId3"/>
              </a:buBlip>
              <a:defRPr sz="2304">
                <a:effectLst>
                  <a:outerShdw sx="100000" sy="100000" kx="0" ky="0" algn="b" rotWithShape="0" blurRad="32512" dist="24384" dir="5400000">
                    <a:srgbClr val="000000"/>
                  </a:outerShdw>
                </a:effectLst>
              </a:defRPr>
            </a:pPr>
            <a:r>
              <a:t>Description</a:t>
            </a:r>
          </a:p>
          <a:p>
            <a:pPr lvl="1" marL="568959" indent="-284479" defTabSz="373887">
              <a:spcBef>
                <a:spcPts val="2300"/>
              </a:spcBef>
              <a:buBlip>
                <a:blip r:embed="rId3"/>
              </a:buBlip>
              <a:defRPr sz="2304">
                <a:effectLst>
                  <a:outerShdw sx="100000" sy="100000" kx="0" ky="0" algn="b" rotWithShape="0" blurRad="32512" dist="24384" dir="5400000">
                    <a:srgbClr val="000000"/>
                  </a:outerShdw>
                </a:effectLst>
              </a:defRPr>
            </a:pPr>
            <a:r>
              <a:t>Example vulnerabilities</a:t>
            </a:r>
          </a:p>
          <a:p>
            <a:pPr lvl="1" marL="568959" indent="-284479" defTabSz="373887">
              <a:spcBef>
                <a:spcPts val="2300"/>
              </a:spcBef>
              <a:buBlip>
                <a:blip r:embed="rId3"/>
              </a:buBlip>
              <a:defRPr sz="2304">
                <a:effectLst>
                  <a:outerShdw sx="100000" sy="100000" kx="0" ky="0" algn="b" rotWithShape="0" blurRad="32512" dist="24384" dir="5400000">
                    <a:srgbClr val="000000"/>
                  </a:outerShdw>
                </a:effectLst>
              </a:defRPr>
            </a:pPr>
            <a:r>
              <a:t>Example Attacks</a:t>
            </a:r>
          </a:p>
          <a:p>
            <a:pPr lvl="1" marL="568959" indent="-284479" defTabSz="373887">
              <a:spcBef>
                <a:spcPts val="2300"/>
              </a:spcBef>
              <a:buBlip>
                <a:blip r:embed="rId3"/>
              </a:buBlip>
              <a:defRPr sz="2304">
                <a:effectLst>
                  <a:outerShdw sx="100000" sy="100000" kx="0" ky="0" algn="b" rotWithShape="0" blurRad="32512" dist="24384" dir="5400000">
                    <a:srgbClr val="000000"/>
                  </a:outerShdw>
                </a:effectLst>
              </a:defRPr>
            </a:pPr>
            <a:r>
              <a:t>Guidance on how to avoid</a:t>
            </a:r>
          </a:p>
          <a:p>
            <a:pPr marL="284479" indent="-284479" defTabSz="373887">
              <a:spcBef>
                <a:spcPts val="2300"/>
              </a:spcBef>
              <a:buBlip>
                <a:blip r:embed="rId3"/>
              </a:buBlip>
              <a:defRPr sz="2304">
                <a:effectLst>
                  <a:outerShdw sx="100000" sy="100000" kx="0" ky="0" algn="b" rotWithShape="0" blurRad="32512" dist="24384" dir="5400000">
                    <a:srgbClr val="000000"/>
                  </a:outerShdw>
                </a:effectLst>
              </a:defRPr>
            </a:pPr>
            <a:r>
              <a:t>First released in 2003, refreshed every 3 years</a:t>
            </a:r>
          </a:p>
          <a:p>
            <a:pPr marL="284479" indent="-284479" defTabSz="373887">
              <a:spcBef>
                <a:spcPts val="2300"/>
              </a:spcBef>
              <a:buBlip>
                <a:blip r:embed="rId3"/>
              </a:buBlip>
              <a:defRPr sz="2304">
                <a:effectLst>
                  <a:outerShdw sx="100000" sy="100000" kx="0" ky="0" algn="b" rotWithShape="0" blurRad="32512" dist="24384" dir="5400000">
                    <a:srgbClr val="000000"/>
                  </a:outerShdw>
                </a:effectLst>
              </a:defRPr>
            </a:pPr>
            <a:r>
              <a:t>Current version is from 2013, next version due out late this year, early 2017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ageCurlDouble"/>
      </p:transition>
    </mc:Choice>
    <mc:Choice xmlns:p14="http://schemas.microsoft.com/office/powerpoint/2010/main" Requires="p14">
      <p:transition spd="med" advClick="1" p14:dur="1000">
        <p14:prism dir="d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2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500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500"/>
                                        <p:tgtEl>
                                          <p:spTgt spid="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500"/>
                                        <p:tgtEl>
                                          <p:spTgt spid="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500"/>
                                        <p:tgtEl>
                                          <p:spTgt spid="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500"/>
                                        <p:tgtEl>
                                          <p:spTgt spid="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500"/>
                                        <p:tgtEl>
                                          <p:spTgt spid="2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500"/>
                                        <p:tgtEl>
                                          <p:spTgt spid="2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5" dur="500"/>
                                        <p:tgtEl>
                                          <p:spTgt spid="2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0" dur="500"/>
                                        <p:tgtEl>
                                          <p:spTgt spid="2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1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little about me</a:t>
            </a:r>
          </a:p>
        </p:txBody>
      </p:sp>
      <p:sp>
        <p:nvSpPr>
          <p:cNvPr id="125" name="Shape 12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With the University of Missouri since 2000</a:t>
            </a:r>
          </a:p>
          <a:p>
            <a:pPr>
              <a:buBlip>
                <a:blip r:embed="rId2"/>
              </a:buBlip>
            </a:pPr>
            <a:r>
              <a:t>Programmer/Analyst since 2005</a:t>
            </a:r>
          </a:p>
          <a:p>
            <a:pPr>
              <a:buBlip>
                <a:blip r:embed="rId2"/>
              </a:buBlip>
            </a:pPr>
            <a:r>
              <a:t>Maintainer and current author of the wpDirAuth plugin</a:t>
            </a:r>
          </a:p>
          <a:p>
            <a:pPr>
              <a:buBlip>
                <a:blip r:embed="rId2"/>
              </a:buBlip>
            </a:pPr>
            <a:r>
              <a:t>Author and maintainer of MizzouMVC, a plugin-based, rapid-theme-development framework for WordPress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3000">
        <p:dissolv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Current Top 10 (as of 2013) </a:t>
            </a:r>
          </a:p>
        </p:txBody>
      </p:sp>
      <p:sp>
        <p:nvSpPr>
          <p:cNvPr id="217" name="Shape 217"/>
          <p:cNvSpPr/>
          <p:nvPr>
            <p:ph type="body" idx="1"/>
          </p:nvPr>
        </p:nvSpPr>
        <p:spPr>
          <a:xfrm>
            <a:off x="787400" y="2176318"/>
            <a:ext cx="11430000" cy="6899564"/>
          </a:xfrm>
          <a:prstGeom prst="rect">
            <a:avLst/>
          </a:prstGeom>
        </p:spPr>
        <p:txBody>
          <a:bodyPr/>
          <a:lstStyle/>
          <a:p>
            <a:pPr marL="462279" indent="-462279" defTabSz="408940">
              <a:spcBef>
                <a:spcPts val="2500"/>
              </a:spcBef>
              <a:buSzPct val="100000"/>
              <a:buAutoNum type="arabicPeriod" startAt="1"/>
              <a:defRPr sz="2520">
                <a:effectLst>
                  <a:outerShdw sx="100000" sy="100000" kx="0" ky="0" algn="b" rotWithShape="0" blurRad="35560" dist="26669" dir="5400000">
                    <a:srgbClr val="000000"/>
                  </a:outerShdw>
                </a:effectLst>
              </a:defRPr>
            </a:pPr>
            <a:r>
              <a:t>Injection</a:t>
            </a:r>
          </a:p>
          <a:p>
            <a:pPr marL="462279" indent="-462279" defTabSz="408940">
              <a:spcBef>
                <a:spcPts val="2500"/>
              </a:spcBef>
              <a:buSzPct val="100000"/>
              <a:buAutoNum type="arabicPeriod" startAt="1"/>
              <a:defRPr sz="2520">
                <a:effectLst>
                  <a:outerShdw sx="100000" sy="100000" kx="0" ky="0" algn="b" rotWithShape="0" blurRad="35560" dist="26669" dir="5400000">
                    <a:srgbClr val="000000"/>
                  </a:outerShdw>
                </a:effectLst>
              </a:defRPr>
            </a:pPr>
            <a:r>
              <a:t>Broken Authentication and Session Management</a:t>
            </a:r>
          </a:p>
          <a:p>
            <a:pPr marL="462279" indent="-462279" defTabSz="408940">
              <a:spcBef>
                <a:spcPts val="2500"/>
              </a:spcBef>
              <a:buSzPct val="100000"/>
              <a:buAutoNum type="arabicPeriod" startAt="1"/>
              <a:defRPr sz="2520">
                <a:effectLst>
                  <a:outerShdw sx="100000" sy="100000" kx="0" ky="0" algn="b" rotWithShape="0" blurRad="35560" dist="26669" dir="5400000">
                    <a:srgbClr val="000000"/>
                  </a:outerShdw>
                </a:effectLst>
              </a:defRPr>
            </a:pPr>
            <a:r>
              <a:t>Cross-Site Scripting (XSS)</a:t>
            </a:r>
          </a:p>
          <a:p>
            <a:pPr marL="462279" indent="-462279" defTabSz="408940">
              <a:spcBef>
                <a:spcPts val="2500"/>
              </a:spcBef>
              <a:buSzPct val="100000"/>
              <a:buAutoNum type="arabicPeriod" startAt="1"/>
              <a:defRPr sz="2520">
                <a:effectLst>
                  <a:outerShdw sx="100000" sy="100000" kx="0" ky="0" algn="b" rotWithShape="0" blurRad="35560" dist="26669" dir="5400000">
                    <a:srgbClr val="000000"/>
                  </a:outerShdw>
                </a:effectLst>
              </a:defRPr>
            </a:pPr>
            <a:r>
              <a:t>Insecure Direct Object Reference</a:t>
            </a:r>
          </a:p>
          <a:p>
            <a:pPr marL="462279" indent="-462279" defTabSz="408940">
              <a:spcBef>
                <a:spcPts val="2500"/>
              </a:spcBef>
              <a:buSzPct val="100000"/>
              <a:buAutoNum type="arabicPeriod" startAt="1"/>
              <a:defRPr sz="2520">
                <a:effectLst>
                  <a:outerShdw sx="100000" sy="100000" kx="0" ky="0" algn="b" rotWithShape="0" blurRad="35560" dist="26669" dir="5400000">
                    <a:srgbClr val="000000"/>
                  </a:outerShdw>
                </a:effectLst>
              </a:defRPr>
            </a:pPr>
            <a:r>
              <a:t>Security Misconfiguration</a:t>
            </a:r>
          </a:p>
          <a:p>
            <a:pPr marL="462279" indent="-462279" defTabSz="408940">
              <a:spcBef>
                <a:spcPts val="2500"/>
              </a:spcBef>
              <a:buSzPct val="100000"/>
              <a:buAutoNum type="arabicPeriod" startAt="1"/>
              <a:defRPr sz="2520">
                <a:effectLst>
                  <a:outerShdw sx="100000" sy="100000" kx="0" ky="0" algn="b" rotWithShape="0" blurRad="35560" dist="26669" dir="5400000">
                    <a:srgbClr val="000000"/>
                  </a:outerShdw>
                </a:effectLst>
              </a:defRPr>
            </a:pPr>
            <a:r>
              <a:t>Sensitive Data Exposure</a:t>
            </a:r>
          </a:p>
          <a:p>
            <a:pPr marL="462279" indent="-462279" defTabSz="408940">
              <a:spcBef>
                <a:spcPts val="2500"/>
              </a:spcBef>
              <a:buSzPct val="100000"/>
              <a:buAutoNum type="arabicPeriod" startAt="1"/>
              <a:defRPr sz="2520">
                <a:effectLst>
                  <a:outerShdw sx="100000" sy="100000" kx="0" ky="0" algn="b" rotWithShape="0" blurRad="35560" dist="26669" dir="5400000">
                    <a:srgbClr val="000000"/>
                  </a:outerShdw>
                </a:effectLst>
              </a:defRPr>
            </a:pPr>
            <a:r>
              <a:t>Missing Function Level Access Control</a:t>
            </a:r>
          </a:p>
          <a:p>
            <a:pPr marL="462279" indent="-462279" defTabSz="408940">
              <a:spcBef>
                <a:spcPts val="2500"/>
              </a:spcBef>
              <a:buSzPct val="100000"/>
              <a:buAutoNum type="arabicPeriod" startAt="1"/>
              <a:defRPr sz="2520">
                <a:effectLst>
                  <a:outerShdw sx="100000" sy="100000" kx="0" ky="0" algn="b" rotWithShape="0" blurRad="35560" dist="26669" dir="5400000">
                    <a:srgbClr val="000000"/>
                  </a:outerShdw>
                </a:effectLst>
              </a:defRPr>
            </a:pPr>
            <a:r>
              <a:t>Cross-Site Request Forgery (CSRF)</a:t>
            </a:r>
          </a:p>
          <a:p>
            <a:pPr marL="462279" indent="-462279" defTabSz="408940">
              <a:spcBef>
                <a:spcPts val="2500"/>
              </a:spcBef>
              <a:buSzPct val="100000"/>
              <a:buAutoNum type="arabicPeriod" startAt="1"/>
              <a:defRPr sz="2520">
                <a:effectLst>
                  <a:outerShdw sx="100000" sy="100000" kx="0" ky="0" algn="b" rotWithShape="0" blurRad="35560" dist="26669" dir="5400000">
                    <a:srgbClr val="000000"/>
                  </a:outerShdw>
                </a:effectLst>
              </a:defRPr>
            </a:pPr>
            <a:r>
              <a:t>Using Components with Known Vulnerabilities</a:t>
            </a:r>
          </a:p>
          <a:p>
            <a:pPr marL="462279" indent="-462279" defTabSz="408940">
              <a:spcBef>
                <a:spcPts val="2500"/>
              </a:spcBef>
              <a:buSzPct val="100000"/>
              <a:buAutoNum type="arabicPeriod" startAt="1"/>
              <a:defRPr sz="2520">
                <a:effectLst>
                  <a:outerShdw sx="100000" sy="100000" kx="0" ky="0" algn="b" rotWithShape="0" blurRad="35560" dist="26669" dir="5400000">
                    <a:srgbClr val="000000"/>
                  </a:outerShdw>
                </a:effectLst>
              </a:defRPr>
            </a:pPr>
            <a:r>
              <a:t> Unvalidated Redirects and Forwards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14:doors dir="vert"/>
      </p:transition>
    </mc:Choice>
    <mc:Fallback>
      <p:transition spd="fast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A1. Injection</a:t>
            </a:r>
          </a:p>
        </p:txBody>
      </p:sp>
      <p:sp>
        <p:nvSpPr>
          <p:cNvPr id="222" name="Shape 22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  <a:defRPr sz="4300"/>
            </a:pPr>
            <a:r>
              <a:t>Untrusted/tainted data is sent to an interpreter as part of a command or query. </a:t>
            </a:r>
          </a:p>
          <a:p>
            <a:pPr>
              <a:buSzPct val="75000"/>
              <a:buChar char="•"/>
              <a:defRPr sz="4300"/>
            </a:pPr>
            <a:r>
              <a:t>Interpreter is tricked into executing unintended commands</a:t>
            </a:r>
          </a:p>
        </p:txBody>
      </p:sp>
      <p:sp>
        <p:nvSpPr>
          <p:cNvPr id="223" name="Shape 223"/>
          <p:cNvSpPr/>
          <p:nvPr/>
        </p:nvSpPr>
        <p:spPr>
          <a:xfrm>
            <a:off x="1854448" y="1958944"/>
            <a:ext cx="2514068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What is it?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fallOver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22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A1. Injection</a:t>
            </a:r>
          </a:p>
        </p:txBody>
      </p:sp>
      <p:sp>
        <p:nvSpPr>
          <p:cNvPr id="226" name="Shape 22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</a:pPr>
            <a:r>
              <a:t>HTML/Javascript</a:t>
            </a:r>
          </a:p>
          <a:p>
            <a:pPr>
              <a:buSzPct val="75000"/>
              <a:buChar char="•"/>
            </a:pPr>
            <a:r>
              <a:t>SQL</a:t>
            </a:r>
          </a:p>
          <a:p>
            <a:pPr>
              <a:buSzPct val="75000"/>
              <a:buChar char="•"/>
            </a:pPr>
            <a:r>
              <a:t>LDAP</a:t>
            </a:r>
          </a:p>
          <a:p>
            <a:pPr>
              <a:buSzPct val="75000"/>
              <a:buChar char="•"/>
            </a:pPr>
            <a:r>
              <a:t>Xpath/Xquery</a:t>
            </a:r>
          </a:p>
          <a:p>
            <a:pPr>
              <a:buSzPct val="75000"/>
              <a:buChar char="•"/>
            </a:pPr>
            <a:r>
              <a:t>Anything that accepts input and executes</a:t>
            </a:r>
          </a:p>
        </p:txBody>
      </p:sp>
      <p:sp>
        <p:nvSpPr>
          <p:cNvPr id="227" name="Shape 227"/>
          <p:cNvSpPr/>
          <p:nvPr/>
        </p:nvSpPr>
        <p:spPr>
          <a:xfrm>
            <a:off x="1864324" y="1972585"/>
            <a:ext cx="4855160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What is susceptible?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1000"/>
                                        <p:tgtEl>
                                          <p:spTgt spid="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0" dur="1000"/>
                                        <p:tgtEl>
                                          <p:spTgt spid="2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26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A1. Injection</a:t>
            </a:r>
          </a:p>
        </p:txBody>
      </p:sp>
      <p:pic>
        <p:nvPicPr>
          <p:cNvPr id="230" name="exploits_of_a_m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400" y="3411353"/>
            <a:ext cx="11430000" cy="35182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A1. Injection</a:t>
            </a:r>
          </a:p>
        </p:txBody>
      </p:sp>
      <p:sp>
        <p:nvSpPr>
          <p:cNvPr id="233" name="Shape 2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</a:pPr>
            <a:r>
              <a:t>Failure to separate untrusted data with commands sent to an interpreter</a:t>
            </a:r>
          </a:p>
          <a:p>
            <a:pPr>
              <a:buSzPct val="75000"/>
              <a:buChar char="•"/>
            </a:pPr>
            <a:r>
              <a:t>Lack of input validation and/or input sanitation</a:t>
            </a:r>
          </a:p>
          <a:p>
            <a:pPr>
              <a:buSzPct val="75000"/>
              <a:buChar char="•"/>
            </a:pPr>
            <a:r>
              <a:t>Attacker is able to change execution context</a:t>
            </a:r>
          </a:p>
        </p:txBody>
      </p:sp>
      <p:sp>
        <p:nvSpPr>
          <p:cNvPr id="234" name="Shape 234"/>
          <p:cNvSpPr/>
          <p:nvPr/>
        </p:nvSpPr>
        <p:spPr>
          <a:xfrm>
            <a:off x="1864324" y="1972585"/>
            <a:ext cx="4994377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Why does it happen?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3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2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2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33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A1. Injection</a:t>
            </a:r>
          </a:p>
        </p:txBody>
      </p:sp>
      <p:sp>
        <p:nvSpPr>
          <p:cNvPr id="237" name="Shape 23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9" indent="-391159" defTabSz="514095">
              <a:spcBef>
                <a:spcPts val="3100"/>
              </a:spcBef>
              <a:buSzPct val="75000"/>
              <a:buChar char="•"/>
              <a:defRPr sz="3168">
                <a:effectLst>
                  <a:outerShdw sx="100000" sy="100000" kx="0" ky="0" algn="b" rotWithShape="0" blurRad="44704" dist="33528" dir="5400000">
                    <a:srgbClr val="000000"/>
                  </a:outerShdw>
                </a:effectLst>
              </a:defRPr>
            </a:pPr>
            <a:r>
              <a:t>SQL Injection</a:t>
            </a:r>
            <a:br/>
            <a:br/>
            <a:br/>
            <a:r>
              <a:rPr sz="2640"/>
              <a:t>SELECT UserId, Name, Password FROM Users WHERE UserId = $input;</a:t>
            </a:r>
            <a:br>
              <a:rPr sz="2640"/>
            </a:br>
            <a:br/>
            <a:r>
              <a:t>Becomes</a:t>
            </a:r>
            <a:br/>
            <a:br/>
            <a:r>
              <a:rPr sz="2552"/>
              <a:t>SELECT UserId, Name, Password FROM Users WHERE UserId = 105 or 1=1;</a:t>
            </a:r>
            <a:br/>
            <a:br/>
            <a:br/>
          </a:p>
        </p:txBody>
      </p:sp>
      <p:sp>
        <p:nvSpPr>
          <p:cNvPr id="238" name="Shape 238"/>
          <p:cNvSpPr/>
          <p:nvPr/>
        </p:nvSpPr>
        <p:spPr>
          <a:xfrm>
            <a:off x="1864324" y="1972585"/>
            <a:ext cx="2346580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Examples</a:t>
            </a:r>
          </a:p>
        </p:txBody>
      </p:sp>
      <p:pic>
        <p:nvPicPr>
          <p:cNvPr id="239" name="Screen Shot 2016-09-12 at 10.41.1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97368" y="2801085"/>
            <a:ext cx="3746501" cy="95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Screen Shot 2016-09-12 at 10.56.11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4426411"/>
            <a:ext cx="13004801" cy="503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Screen Shot 2016-09-12 at 10.57.42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6331707"/>
            <a:ext cx="13004800" cy="4175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A1. Injection</a:t>
            </a:r>
          </a:p>
        </p:txBody>
      </p:sp>
      <p:sp>
        <p:nvSpPr>
          <p:cNvPr id="244" name="Shape 244"/>
          <p:cNvSpPr/>
          <p:nvPr/>
        </p:nvSpPr>
        <p:spPr>
          <a:xfrm>
            <a:off x="1864324" y="1972585"/>
            <a:ext cx="2156689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ATTACK!</a:t>
            </a:r>
          </a:p>
        </p:txBody>
      </p:sp>
      <p:pic>
        <p:nvPicPr>
          <p:cNvPr id="245" name="Screen Shot 2016-09-09 at 3.21.1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0012" y="2625288"/>
            <a:ext cx="10524776" cy="6377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A1. Injection</a:t>
            </a:r>
          </a:p>
        </p:txBody>
      </p:sp>
      <p:sp>
        <p:nvSpPr>
          <p:cNvPr id="248" name="Shape 24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</a:pPr>
            <a:r>
              <a:t>Use APIs that provide parameterized/sanitized interfaces</a:t>
            </a:r>
          </a:p>
          <a:p>
            <a:pPr>
              <a:buSzPct val="75000"/>
              <a:buChar char="•"/>
            </a:pPr>
            <a:r>
              <a:t>Validate input against a whitelist (do NOT use a blacklist)</a:t>
            </a:r>
          </a:p>
          <a:p>
            <a:pPr>
              <a:buSzPct val="75000"/>
              <a:buChar char="•"/>
            </a:pPr>
            <a:r>
              <a:t>Escape any special characters that you whitelist</a:t>
            </a:r>
            <a:br/>
            <a:br/>
            <a:br/>
          </a:p>
        </p:txBody>
      </p:sp>
      <p:sp>
        <p:nvSpPr>
          <p:cNvPr id="249" name="Shape 249"/>
          <p:cNvSpPr/>
          <p:nvPr/>
        </p:nvSpPr>
        <p:spPr>
          <a:xfrm>
            <a:off x="1864324" y="1972585"/>
            <a:ext cx="2535403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Prevention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4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2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48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/>
            <a:r>
              <a:t>A2. Broken Authentication and Session Management</a:t>
            </a:r>
          </a:p>
        </p:txBody>
      </p:sp>
      <p:sp>
        <p:nvSpPr>
          <p:cNvPr id="252" name="Shape 25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  <a:defRPr sz="4100"/>
            </a:pPr>
            <a:r>
              <a:t>Failure to protect credentials and session tokens throughout the lifecycle of the session</a:t>
            </a:r>
          </a:p>
          <a:p>
            <a:pPr>
              <a:buSzPct val="75000"/>
              <a:buChar char="•"/>
              <a:defRPr sz="4100"/>
            </a:pPr>
            <a:r>
              <a:t>Weak authentication logic</a:t>
            </a:r>
          </a:p>
          <a:p>
            <a:pPr>
              <a:buSzPct val="75000"/>
              <a:buChar char="•"/>
              <a:defRPr sz="4100"/>
            </a:pPr>
            <a:r>
              <a:t>Imperfect implementation</a:t>
            </a:r>
          </a:p>
        </p:txBody>
      </p:sp>
      <p:sp>
        <p:nvSpPr>
          <p:cNvPr id="253" name="Shape 253"/>
          <p:cNvSpPr/>
          <p:nvPr/>
        </p:nvSpPr>
        <p:spPr>
          <a:xfrm>
            <a:off x="1854448" y="2327244"/>
            <a:ext cx="2514068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What is it?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52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/>
            <a:r>
              <a:t>A2. Broken Authentication and Session Management</a:t>
            </a:r>
          </a:p>
        </p:txBody>
      </p:sp>
      <p:sp>
        <p:nvSpPr>
          <p:cNvPr id="258" name="Shape 25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</a:pPr>
            <a:r>
              <a:t>Passing the session ID as a parameter in the URL</a:t>
            </a:r>
          </a:p>
          <a:p>
            <a:pPr>
              <a:buSzPct val="75000"/>
              <a:buChar char="•"/>
            </a:pPr>
            <a:r>
              <a:t>Using a predictable value for the session ID</a:t>
            </a:r>
          </a:p>
          <a:p>
            <a:pPr>
              <a:buSzPct val="75000"/>
              <a:buChar char="•"/>
            </a:pPr>
            <a:r>
              <a:t>User credentials passed unencrypted</a:t>
            </a:r>
          </a:p>
          <a:p>
            <a:pPr>
              <a:buSzPct val="75000"/>
              <a:buChar char="•"/>
            </a:pPr>
            <a:r>
              <a:t>Poor username and password recovery functions</a:t>
            </a:r>
          </a:p>
        </p:txBody>
      </p:sp>
      <p:sp>
        <p:nvSpPr>
          <p:cNvPr id="259" name="Shape 259"/>
          <p:cNvSpPr/>
          <p:nvPr/>
        </p:nvSpPr>
        <p:spPr>
          <a:xfrm>
            <a:off x="1854448" y="2327244"/>
            <a:ext cx="4994378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Why does it happen?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5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1000"/>
                                        <p:tgtEl>
                                          <p:spTgt spid="2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5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who i’m not</a:t>
            </a:r>
          </a:p>
        </p:txBody>
      </p:sp>
      <p:sp>
        <p:nvSpPr>
          <p:cNvPr id="128" name="Shape 12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Security Expert</a:t>
            </a:r>
          </a:p>
          <a:p>
            <a:pPr>
              <a:buBlip>
                <a:blip r:embed="rId3"/>
              </a:buBlip>
            </a:pPr>
            <a:r>
              <a:t>Professional Hacker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28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/>
            <a:r>
              <a:t>A2. Broken Authentication and Session Management</a:t>
            </a:r>
          </a:p>
        </p:txBody>
      </p:sp>
      <p:sp>
        <p:nvSpPr>
          <p:cNvPr id="262" name="Shape 262"/>
          <p:cNvSpPr/>
          <p:nvPr/>
        </p:nvSpPr>
        <p:spPr>
          <a:xfrm>
            <a:off x="1854448" y="2327244"/>
            <a:ext cx="2156690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ATTACK!</a:t>
            </a:r>
          </a:p>
        </p:txBody>
      </p:sp>
      <p:pic>
        <p:nvPicPr>
          <p:cNvPr id="263" name="Screen Shot 2016-09-12 at 12.24.3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44700" y="3080724"/>
            <a:ext cx="9058275" cy="64827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/>
            <a:r>
              <a:t>A2. Broken Authentication and Session Management</a:t>
            </a:r>
          </a:p>
        </p:txBody>
      </p:sp>
      <p:sp>
        <p:nvSpPr>
          <p:cNvPr id="268" name="Shape 268"/>
          <p:cNvSpPr/>
          <p:nvPr>
            <p:ph type="body" idx="1"/>
          </p:nvPr>
        </p:nvSpPr>
        <p:spPr>
          <a:xfrm>
            <a:off x="787400" y="3225800"/>
            <a:ext cx="11430000" cy="5715000"/>
          </a:xfrm>
          <a:prstGeom prst="rect">
            <a:avLst/>
          </a:prstGeom>
        </p:spPr>
        <p:txBody>
          <a:bodyPr/>
          <a:lstStyle/>
          <a:p>
            <a:pPr marL="315594" indent="-315594" defTabSz="414781">
              <a:spcBef>
                <a:spcPts val="2500"/>
              </a:spcBef>
              <a:buSzPct val="75000"/>
              <a:buChar char="•"/>
              <a:defRPr sz="2556"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</a:defRPr>
            </a:pPr>
            <a:r>
              <a:t>Never send credentials/sensitive data in the clear; use SSL</a:t>
            </a:r>
          </a:p>
          <a:p>
            <a:pPr marL="315594" indent="-315594" defTabSz="414781">
              <a:spcBef>
                <a:spcPts val="2500"/>
              </a:spcBef>
              <a:buSzPct val="75000"/>
              <a:buChar char="•"/>
              <a:defRPr sz="2556"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</a:defRPr>
            </a:pPr>
            <a:r>
              <a:t>Protect secrets throughout their lifecycle</a:t>
            </a:r>
          </a:p>
          <a:p>
            <a:pPr lvl="1" marL="631189" indent="-315594" defTabSz="414781">
              <a:spcBef>
                <a:spcPts val="2500"/>
              </a:spcBef>
              <a:buSzPct val="75000"/>
              <a:buChar char="•"/>
              <a:defRPr sz="2556"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</a:defRPr>
            </a:pPr>
            <a:r>
              <a:t>Don’t expose credentials (including session IDs) in the URL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or logs</a:t>
            </a:r>
          </a:p>
          <a:p>
            <a:pPr marL="315594" indent="-315594" defTabSz="414781">
              <a:spcBef>
                <a:spcPts val="2500"/>
              </a:spcBef>
              <a:buSzPct val="75000"/>
              <a:buChar char="•"/>
              <a:defRPr sz="2556"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</a:defRPr>
            </a:pPr>
            <a:r>
              <a:t>Use centralized authentication and session management APIs, if available</a:t>
            </a:r>
          </a:p>
          <a:p>
            <a:pPr marL="315594" indent="-315594" defTabSz="414781">
              <a:spcBef>
                <a:spcPts val="2500"/>
              </a:spcBef>
              <a:buSzPct val="75000"/>
              <a:buChar char="•"/>
              <a:defRPr sz="2556"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</a:defRPr>
            </a:pPr>
            <a:r>
              <a:t>Implement strong account management functions (e.g.,	 account creation, change password, recover password, etc.)</a:t>
            </a:r>
          </a:p>
          <a:p>
            <a:pPr marL="315594" indent="-315594" defTabSz="414781">
              <a:spcBef>
                <a:spcPts val="2500"/>
              </a:spcBef>
              <a:buSzPct val="75000"/>
              <a:buChar char="•"/>
              <a:defRPr sz="2556"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</a:defRPr>
            </a:pPr>
            <a:r>
              <a:t>Use strong algorithms to generate (random) secrets</a:t>
            </a:r>
          </a:p>
          <a:p>
            <a:pPr marL="315594" indent="-315594" defTabSz="414781">
              <a:spcBef>
                <a:spcPts val="2500"/>
              </a:spcBef>
              <a:buSzPct val="75000"/>
              <a:buChar char="•"/>
              <a:defRPr sz="2556"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</a:defRPr>
            </a:pPr>
            <a:r>
              <a:t>Do not rely on untrustworthy information for authentication (e.g. IP address, referrer, etc.)</a:t>
            </a:r>
          </a:p>
        </p:txBody>
      </p:sp>
      <p:sp>
        <p:nvSpPr>
          <p:cNvPr id="269" name="Shape 269"/>
          <p:cNvSpPr/>
          <p:nvPr/>
        </p:nvSpPr>
        <p:spPr>
          <a:xfrm>
            <a:off x="1854448" y="2327244"/>
            <a:ext cx="2535404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Prevention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6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1000"/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0" dur="1000"/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5" dur="1000"/>
                                        <p:tgtEl>
                                          <p:spTgt spid="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0" dur="1000"/>
                                        <p:tgtEl>
                                          <p:spTgt spid="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68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/>
            <a:r>
              <a:t>A2. Broken Authentication and Session Management</a:t>
            </a:r>
          </a:p>
        </p:txBody>
      </p:sp>
      <p:sp>
        <p:nvSpPr>
          <p:cNvPr id="274" name="Shape 274"/>
          <p:cNvSpPr/>
          <p:nvPr>
            <p:ph type="body" idx="1"/>
          </p:nvPr>
        </p:nvSpPr>
        <p:spPr>
          <a:xfrm>
            <a:off x="787400" y="3225800"/>
            <a:ext cx="11430000" cy="5715000"/>
          </a:xfrm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</a:pPr>
            <a:r>
              <a:t>Use a different session ID after authentication or whenever authorization/permission levels change</a:t>
            </a:r>
          </a:p>
          <a:p>
            <a:pPr>
              <a:buSzPct val="75000"/>
              <a:buChar char="•"/>
            </a:pPr>
            <a:r>
              <a:t>Destroy/invalidate the session ID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completely</a:t>
            </a:r>
            <a:r>
              <a:t> after the log out method has completed</a:t>
            </a:r>
          </a:p>
          <a:p>
            <a:pPr>
              <a:buSzPct val="75000"/>
              <a:buChar char="•"/>
            </a:pPr>
            <a:r>
              <a:t>Enforce session timeouts</a:t>
            </a:r>
          </a:p>
          <a:p>
            <a:pPr>
              <a:buSzPct val="75000"/>
              <a:buChar char="•"/>
            </a:pPr>
            <a:r>
              <a:t>Protect against Cross-Site Scripting (XSS) </a:t>
            </a:r>
          </a:p>
        </p:txBody>
      </p:sp>
      <p:sp>
        <p:nvSpPr>
          <p:cNvPr id="275" name="Shape 275"/>
          <p:cNvSpPr/>
          <p:nvPr/>
        </p:nvSpPr>
        <p:spPr>
          <a:xfrm>
            <a:off x="1854448" y="2327244"/>
            <a:ext cx="2535404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Prevention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7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1000"/>
                                        <p:tgtEl>
                                          <p:spTgt spid="2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74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/>
            <a:r>
              <a:t>A3. Cross-Site Scripting (XSS)</a:t>
            </a:r>
          </a:p>
        </p:txBody>
      </p:sp>
      <p:sp>
        <p:nvSpPr>
          <p:cNvPr id="278" name="Shape 27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1165" indent="-431165" defTabSz="566674">
              <a:spcBef>
                <a:spcPts val="3400"/>
              </a:spcBef>
              <a:buSzPct val="75000"/>
              <a:buChar char="•"/>
              <a:defRPr sz="3492">
                <a:effectLst>
                  <a:outerShdw sx="100000" sy="100000" kx="0" ky="0" algn="b" rotWithShape="0" blurRad="49276" dist="36957" dir="5400000">
                    <a:srgbClr val="000000"/>
                  </a:outerShdw>
                </a:effectLst>
              </a:defRPr>
            </a:pPr>
            <a:r>
              <a:t>Similar to injection, but the intended target is a user’s browser: the user’s browser is tricked into executing unintended commands</a:t>
            </a:r>
          </a:p>
          <a:p>
            <a:pPr marL="431165" indent="-431165" defTabSz="566674">
              <a:spcBef>
                <a:spcPts val="3400"/>
              </a:spcBef>
              <a:buSzPct val="75000"/>
              <a:buChar char="•"/>
              <a:defRPr sz="3492">
                <a:effectLst>
                  <a:outerShdw sx="100000" sy="100000" kx="0" ky="0" algn="b" rotWithShape="0" blurRad="49276" dist="36957" dir="5400000">
                    <a:srgbClr val="000000"/>
                  </a:outerShdw>
                </a:effectLst>
              </a:defRPr>
            </a:pPr>
            <a:r>
              <a:t>Usually in the form of HTML code or client-side scripts</a:t>
            </a:r>
          </a:p>
          <a:p>
            <a:pPr marL="431165" indent="-431165" defTabSz="566674">
              <a:spcBef>
                <a:spcPts val="3400"/>
              </a:spcBef>
              <a:buSzPct val="75000"/>
              <a:buChar char="•"/>
              <a:defRPr sz="3492">
                <a:effectLst>
                  <a:outerShdw sx="100000" sy="100000" kx="0" ky="0" algn="b" rotWithShape="0" blurRad="49276" dist="36957" dir="5400000">
                    <a:srgbClr val="000000"/>
                  </a:outerShdw>
                </a:effectLst>
              </a:defRPr>
            </a:pPr>
            <a:r>
              <a:t>Occurs when an application takes unstrusted data from the user and sends it back to the browser without validation or encoding</a:t>
            </a:r>
          </a:p>
          <a:p>
            <a:pPr marL="431165" indent="-431165" defTabSz="566674">
              <a:spcBef>
                <a:spcPts val="3400"/>
              </a:spcBef>
              <a:buSzPct val="75000"/>
              <a:buChar char="•"/>
              <a:defRPr sz="3492">
                <a:effectLst>
                  <a:outerShdw sx="100000" sy="100000" kx="0" ky="0" algn="b" rotWithShape="0" blurRad="49276" dist="36957" dir="5400000">
                    <a:srgbClr val="000000"/>
                  </a:outerShdw>
                </a:effectLst>
              </a:defRPr>
            </a:pPr>
            <a:r>
              <a:t>Exploits the trust the user has for a site</a:t>
            </a:r>
          </a:p>
        </p:txBody>
      </p:sp>
      <p:sp>
        <p:nvSpPr>
          <p:cNvPr id="279" name="Shape 279"/>
          <p:cNvSpPr/>
          <p:nvPr/>
        </p:nvSpPr>
        <p:spPr>
          <a:xfrm>
            <a:off x="1854448" y="1958944"/>
            <a:ext cx="2514068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What is it?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7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2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2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1000"/>
                                        <p:tgtEl>
                                          <p:spTgt spid="2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78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/>
        </p:nvSpPr>
        <p:spPr>
          <a:xfrm>
            <a:off x="1497619" y="3625012"/>
            <a:ext cx="10444792" cy="1764739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84" name="Shape 284"/>
          <p:cNvSpPr/>
          <p:nvPr>
            <p:ph type="body" idx="14"/>
          </p:nvPr>
        </p:nvSpPr>
        <p:spPr>
          <a:xfrm>
            <a:off x="1705230" y="3988080"/>
            <a:ext cx="10029570" cy="1205940"/>
          </a:xfrm>
          <a:prstGeom prst="rect">
            <a:avLst/>
          </a:prstGeom>
        </p:spPr>
        <p:txBody>
          <a:bodyPr/>
          <a:lstStyle/>
          <a:p>
            <a:pPr/>
            <a:r>
              <a:t>If an attacker controls your browser, it is no longer </a:t>
            </a:r>
            <a:r>
              <a:rPr i="1">
                <a:hlinkClick r:id="" invalidUrl="" action="ppaction://hlinkshowjump?jump=nextslide" tgtFrame="" tooltip="" history="1" highlightClick="0" endSnd="0"/>
              </a:rPr>
              <a:t>your</a:t>
            </a:r>
            <a:r>
              <a:t> browser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doors dir="ver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A3. Cross-Site Scripting</a:t>
            </a:r>
          </a:p>
        </p:txBody>
      </p:sp>
      <p:sp>
        <p:nvSpPr>
          <p:cNvPr id="287" name="Shape 28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499" indent="-444499">
              <a:buSzPct val="75000"/>
              <a:buChar char="•"/>
              <a:defRPr sz="3900"/>
            </a:pPr>
            <a:r>
              <a:t>Failure to separate untrusted data with commands</a:t>
            </a:r>
          </a:p>
          <a:p>
            <a:pPr marL="444499" indent="-444499">
              <a:buSzPct val="75000"/>
              <a:buChar char="•"/>
              <a:defRPr sz="3900"/>
            </a:pPr>
            <a:r>
              <a:t>Lack of input validation and/or input sanitation</a:t>
            </a:r>
          </a:p>
          <a:p>
            <a:pPr marL="444499" indent="-444499">
              <a:buSzPct val="75000"/>
              <a:buChar char="•"/>
              <a:defRPr sz="3900"/>
            </a:pPr>
            <a:r>
              <a:t>Attacker is able to change execution context</a:t>
            </a:r>
          </a:p>
        </p:txBody>
      </p:sp>
      <p:sp>
        <p:nvSpPr>
          <p:cNvPr id="288" name="Shape 288"/>
          <p:cNvSpPr/>
          <p:nvPr/>
        </p:nvSpPr>
        <p:spPr>
          <a:xfrm>
            <a:off x="1864324" y="1972585"/>
            <a:ext cx="4994377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Why does it happen?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8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2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87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A3. Cross-Site Scripting</a:t>
            </a:r>
          </a:p>
        </p:txBody>
      </p:sp>
      <p:sp>
        <p:nvSpPr>
          <p:cNvPr id="291" name="Shape 291"/>
          <p:cNvSpPr/>
          <p:nvPr>
            <p:ph type="body" idx="1"/>
          </p:nvPr>
        </p:nvSpPr>
        <p:spPr>
          <a:xfrm>
            <a:off x="1257300" y="2768600"/>
            <a:ext cx="11430000" cy="5715000"/>
          </a:xfrm>
          <a:prstGeom prst="rect">
            <a:avLst/>
          </a:prstGeom>
        </p:spPr>
        <p:txBody>
          <a:bodyPr/>
          <a:lstStyle/>
          <a:p>
            <a:pPr marL="444500" indent="-444500">
              <a:buSzPct val="75000"/>
              <a:buChar char="•"/>
              <a:defRPr sz="6500"/>
            </a:pPr>
            <a:r>
              <a:t>Reflected</a:t>
            </a:r>
          </a:p>
          <a:p>
            <a:pPr marL="444500" indent="-444500">
              <a:buSzPct val="75000"/>
              <a:buChar char="•"/>
              <a:defRPr sz="6500"/>
            </a:pPr>
            <a:r>
              <a:t>Stored (aka persistent)</a:t>
            </a:r>
          </a:p>
          <a:p>
            <a:pPr marL="444500" indent="-444500">
              <a:buSzPct val="75000"/>
              <a:buChar char="•"/>
              <a:defRPr sz="6500"/>
            </a:pPr>
            <a:r>
              <a:t>Dom based </a:t>
            </a:r>
          </a:p>
        </p:txBody>
      </p:sp>
      <p:sp>
        <p:nvSpPr>
          <p:cNvPr id="292" name="Shape 292"/>
          <p:cNvSpPr/>
          <p:nvPr/>
        </p:nvSpPr>
        <p:spPr>
          <a:xfrm>
            <a:off x="1854448" y="1958944"/>
            <a:ext cx="1438200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Types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9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91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A3. Cross-Site Scripting</a:t>
            </a:r>
          </a:p>
        </p:txBody>
      </p:sp>
      <p:sp>
        <p:nvSpPr>
          <p:cNvPr id="295" name="Shape 29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</a:pPr>
            <a:r>
              <a:t>Data from the URL is used in the creation of the page</a:t>
            </a:r>
          </a:p>
          <a:p>
            <a:pPr>
              <a:buSzPct val="75000"/>
              <a:buChar char="•"/>
            </a:pPr>
            <a:r>
              <a:t>Attacker tricks/entices user to click the exploited URL</a:t>
            </a:r>
          </a:p>
          <a:p>
            <a:pPr>
              <a:buSzPct val="75000"/>
              <a:buChar char="•"/>
            </a:pPr>
            <a:r>
              <a:t>Web application reflects the payload back to the user’s browser where it is executed as if it came from the originating site</a:t>
            </a:r>
          </a:p>
        </p:txBody>
      </p:sp>
      <p:sp>
        <p:nvSpPr>
          <p:cNvPr id="296" name="Shape 296"/>
          <p:cNvSpPr/>
          <p:nvPr/>
        </p:nvSpPr>
        <p:spPr>
          <a:xfrm>
            <a:off x="1854448" y="1958944"/>
            <a:ext cx="3898774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Types: Reflected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9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2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2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95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A3. Cross-Site Scripting</a:t>
            </a:r>
          </a:p>
        </p:txBody>
      </p:sp>
      <p:sp>
        <p:nvSpPr>
          <p:cNvPr id="299" name="Shape 299"/>
          <p:cNvSpPr/>
          <p:nvPr/>
        </p:nvSpPr>
        <p:spPr>
          <a:xfrm>
            <a:off x="1854448" y="1958944"/>
            <a:ext cx="6022773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Types: Reflected Example</a:t>
            </a:r>
          </a:p>
        </p:txBody>
      </p:sp>
      <p:pic>
        <p:nvPicPr>
          <p:cNvPr id="300" name="Screen Shot 2016-09-12 at 3.59.2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1911" y="2820877"/>
            <a:ext cx="10960978" cy="61089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A3. Cross-Site Scripting</a:t>
            </a:r>
          </a:p>
        </p:txBody>
      </p:sp>
      <p:sp>
        <p:nvSpPr>
          <p:cNvPr id="303" name="Shape 30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1165" indent="-431165" defTabSz="566674">
              <a:spcBef>
                <a:spcPts val="3400"/>
              </a:spcBef>
              <a:buSzPct val="75000"/>
              <a:buChar char="•"/>
              <a:defRPr sz="3492">
                <a:effectLst>
                  <a:outerShdw sx="100000" sy="100000" kx="0" ky="0" algn="b" rotWithShape="0" blurRad="49276" dist="36957" dir="5400000">
                    <a:srgbClr val="000000"/>
                  </a:outerShdw>
                </a:effectLst>
              </a:defRPr>
            </a:pPr>
            <a:r>
              <a:t>Injected script is stored on the target server</a:t>
            </a:r>
          </a:p>
          <a:p>
            <a:pPr marL="431165" indent="-431165" defTabSz="566674">
              <a:spcBef>
                <a:spcPts val="3400"/>
              </a:spcBef>
              <a:buSzPct val="75000"/>
              <a:buChar char="•"/>
              <a:defRPr sz="3492">
                <a:effectLst>
                  <a:outerShdw sx="100000" sy="100000" kx="0" ky="0" algn="b" rotWithShape="0" blurRad="49276" dist="36957" dir="5400000">
                    <a:srgbClr val="000000"/>
                  </a:outerShdw>
                </a:effectLst>
              </a:defRPr>
            </a:pPr>
            <a:r>
              <a:t>The injection script is then sent to visitors of the site</a:t>
            </a:r>
          </a:p>
          <a:p>
            <a:pPr marL="431165" indent="-431165" defTabSz="566674">
              <a:spcBef>
                <a:spcPts val="3400"/>
              </a:spcBef>
              <a:buSzPct val="75000"/>
              <a:buChar char="•"/>
              <a:defRPr sz="3492">
                <a:effectLst>
                  <a:outerShdw sx="100000" sy="100000" kx="0" ky="0" algn="b" rotWithShape="0" blurRad="49276" dist="36957" dir="5400000">
                    <a:srgbClr val="000000"/>
                  </a:outerShdw>
                </a:effectLst>
              </a:defRPr>
            </a:pPr>
            <a:r>
              <a:t>Vicitim’s browser then executes the injected script as it believes it came from the originating site</a:t>
            </a:r>
          </a:p>
          <a:p>
            <a:pPr marL="431165" indent="-431165" defTabSz="566674">
              <a:spcBef>
                <a:spcPts val="3400"/>
              </a:spcBef>
              <a:buSzPct val="75000"/>
              <a:buChar char="•"/>
              <a:defRPr sz="3492">
                <a:effectLst>
                  <a:outerShdw sx="100000" sy="100000" kx="0" ky="0" algn="b" rotWithShape="0" blurRad="49276" dist="36957" dir="5400000">
                    <a:srgbClr val="000000"/>
                  </a:outerShdw>
                </a:effectLst>
              </a:defRPr>
            </a:pPr>
            <a:r>
              <a:t>Delayed (aka “Blind”) refers to the payload being executed at a later time, possibly in a completely different system (e.g. Log viewers, customer service apps, etc.)</a:t>
            </a:r>
          </a:p>
        </p:txBody>
      </p:sp>
      <p:sp>
        <p:nvSpPr>
          <p:cNvPr id="304" name="Shape 304"/>
          <p:cNvSpPr/>
          <p:nvPr/>
        </p:nvSpPr>
        <p:spPr>
          <a:xfrm>
            <a:off x="1854448" y="1958944"/>
            <a:ext cx="5716068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Types: Stored/Persistent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0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1000"/>
                                        <p:tgtEl>
                                          <p:spTgt spid="3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0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we will talk about</a:t>
            </a:r>
          </a:p>
        </p:txBody>
      </p:sp>
      <p:sp>
        <p:nvSpPr>
          <p:cNvPr id="133" name="Shape 1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Get our example files up and running</a:t>
            </a:r>
          </a:p>
          <a:p>
            <a:pPr>
              <a:buBlip>
                <a:blip r:embed="rId2"/>
              </a:buBlip>
            </a:pPr>
            <a:r>
              <a:t>What is OWASP</a:t>
            </a:r>
          </a:p>
          <a:p>
            <a:pPr>
              <a:buBlip>
                <a:blip r:embed="rId2"/>
              </a:buBlip>
            </a:pPr>
            <a:r>
              <a:t>What is the OWASP Top 10 </a:t>
            </a:r>
          </a:p>
          <a:p>
            <a:pPr>
              <a:buBlip>
                <a:blip r:embed="rId2"/>
              </a:buBlip>
            </a:pPr>
            <a:r>
              <a:t>The Current Top 10 Web Security Risks</a:t>
            </a:r>
          </a:p>
          <a:p>
            <a:pPr>
              <a:buBlip>
                <a:blip r:embed="rId2"/>
              </a:buBlip>
            </a:pPr>
            <a:r>
              <a:t>ATTACK!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14:doors dir="ver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33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A3. Cross-Site Scripting</a:t>
            </a:r>
          </a:p>
        </p:txBody>
      </p:sp>
      <p:sp>
        <p:nvSpPr>
          <p:cNvPr id="307" name="Shape 307"/>
          <p:cNvSpPr/>
          <p:nvPr/>
        </p:nvSpPr>
        <p:spPr>
          <a:xfrm>
            <a:off x="1854448" y="1958944"/>
            <a:ext cx="5390694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Types: Stored Example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A3. Cross-Site Scripting</a:t>
            </a:r>
          </a:p>
        </p:txBody>
      </p:sp>
      <p:sp>
        <p:nvSpPr>
          <p:cNvPr id="312" name="Shape 31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386715" indent="-386715" defTabSz="508254">
              <a:spcBef>
                <a:spcPts val="3100"/>
              </a:spcBef>
              <a:buSzPct val="75000"/>
              <a:buChar char="•"/>
              <a:defRPr sz="3132">
                <a:effectLst>
                  <a:outerShdw sx="100000" sy="100000" kx="0" ky="0" algn="b" rotWithShape="0" blurRad="44196" dist="33147" dir="5400000">
                    <a:srgbClr val="000000"/>
                  </a:outerShdw>
                </a:effectLst>
              </a:defRPr>
            </a:pPr>
            <a:r>
              <a:t>Similar to reflected but instead of tricking the user’s browser to exectute script, tricks legitimate client side script into executing the payload</a:t>
            </a:r>
          </a:p>
          <a:p>
            <a:pPr marL="386715" indent="-386715" defTabSz="508254">
              <a:spcBef>
                <a:spcPts val="3100"/>
              </a:spcBef>
              <a:buSzPct val="75000"/>
              <a:buChar char="•"/>
              <a:defRPr sz="3132">
                <a:effectLst>
                  <a:outerShdw sx="100000" sy="100000" kx="0" ky="0" algn="b" rotWithShape="0" blurRad="44196" dist="33147" dir="5400000">
                    <a:srgbClr val="000000"/>
                  </a:outerShdw>
                </a:effectLst>
              </a:defRPr>
            </a:pPr>
            <a:r>
              <a:t>The attack payload is executed as a result of modifying the DOM environment in the victim’s browser used by the original client side script, so that the client side code runs in an unexpected manner</a:t>
            </a:r>
          </a:p>
          <a:p>
            <a:pPr marL="386715" indent="-386715" defTabSz="508254">
              <a:spcBef>
                <a:spcPts val="3100"/>
              </a:spcBef>
              <a:buSzPct val="75000"/>
              <a:buChar char="•"/>
              <a:defRPr sz="3132">
                <a:effectLst>
                  <a:outerShdw sx="100000" sy="100000" kx="0" ky="0" algn="b" rotWithShape="0" blurRad="44196" dist="33147" dir="5400000">
                    <a:srgbClr val="000000"/>
                  </a:outerShdw>
                </a:effectLst>
              </a:defRPr>
            </a:pPr>
            <a:r>
              <a:t>More prevalent now than in the past due to the increase use in javascript and vulnerable javascript libraries (almost 200% increase between 2015 and 2016</a:t>
            </a:r>
            <a:r>
              <a:rPr baseline="31999"/>
              <a:t>1</a:t>
            </a:r>
            <a:r>
              <a:t>)</a:t>
            </a:r>
          </a:p>
        </p:txBody>
      </p:sp>
      <p:sp>
        <p:nvSpPr>
          <p:cNvPr id="313" name="Shape 313"/>
          <p:cNvSpPr/>
          <p:nvPr/>
        </p:nvSpPr>
        <p:spPr>
          <a:xfrm>
            <a:off x="1854448" y="1958944"/>
            <a:ext cx="8295057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Types: Dom-based (aka Client Side)</a:t>
            </a:r>
          </a:p>
        </p:txBody>
      </p:sp>
      <p:sp>
        <p:nvSpPr>
          <p:cNvPr id="314" name="Shape 314"/>
          <p:cNvSpPr/>
          <p:nvPr/>
        </p:nvSpPr>
        <p:spPr>
          <a:xfrm>
            <a:off x="340328" y="8799452"/>
            <a:ext cx="4938332" cy="324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500"/>
            </a:lvl1pPr>
          </a:lstStyle>
          <a:p>
            <a:pPr/>
            <a:r>
              <a:t>1 - Acunetix web application vulnerability report 2016, pg 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3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3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12" grpId="1"/>
      <p:bldP build="whole" bldLvl="1" animBg="1" rev="0" advAuto="0" spid="314" grpId="2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A3. Cross-Site Scripting</a:t>
            </a:r>
          </a:p>
        </p:txBody>
      </p:sp>
      <p:sp>
        <p:nvSpPr>
          <p:cNvPr id="319" name="Shape 319"/>
          <p:cNvSpPr/>
          <p:nvPr/>
        </p:nvSpPr>
        <p:spPr>
          <a:xfrm>
            <a:off x="1854448" y="1958944"/>
            <a:ext cx="6584977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Types: Dom-based Example</a:t>
            </a:r>
          </a:p>
        </p:txBody>
      </p:sp>
      <p:pic>
        <p:nvPicPr>
          <p:cNvPr id="320" name="Screen Shot 2016-09-13 at 12.17.1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" y="3187700"/>
            <a:ext cx="12979400" cy="5613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A3. Cross-Site Scripting</a:t>
            </a:r>
          </a:p>
        </p:txBody>
      </p:sp>
      <p:sp>
        <p:nvSpPr>
          <p:cNvPr id="323" name="Shape 323"/>
          <p:cNvSpPr/>
          <p:nvPr/>
        </p:nvSpPr>
        <p:spPr>
          <a:xfrm>
            <a:off x="1854448" y="1958944"/>
            <a:ext cx="8047559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Types: Dom-based Example, cont.</a:t>
            </a:r>
          </a:p>
        </p:txBody>
      </p:sp>
      <p:pic>
        <p:nvPicPr>
          <p:cNvPr id="324" name="Screen Shot 2016-09-13 at 12.47.3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890427"/>
            <a:ext cx="13004800" cy="19727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A3. Cross-Site Scripting</a:t>
            </a:r>
          </a:p>
        </p:txBody>
      </p:sp>
      <p:sp>
        <p:nvSpPr>
          <p:cNvPr id="327" name="Shape 327"/>
          <p:cNvSpPr/>
          <p:nvPr/>
        </p:nvSpPr>
        <p:spPr>
          <a:xfrm>
            <a:off x="1854448" y="1958944"/>
            <a:ext cx="2156690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ATTACK!</a:t>
            </a:r>
          </a:p>
        </p:txBody>
      </p:sp>
      <p:pic>
        <p:nvPicPr>
          <p:cNvPr id="328" name="Screen Shot 2016-09-13 at 3.44.3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03400" y="2771351"/>
            <a:ext cx="9614674" cy="65043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A3. Cross-Site Scripting</a:t>
            </a:r>
          </a:p>
        </p:txBody>
      </p:sp>
      <p:sp>
        <p:nvSpPr>
          <p:cNvPr id="331" name="Shape 33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  <a:defRPr sz="4400"/>
            </a:pPr>
            <a:r>
              <a:t>Implicitly deny</a:t>
            </a:r>
          </a:p>
          <a:p>
            <a:pPr>
              <a:buSzPct val="75000"/>
              <a:buChar char="•"/>
              <a:defRPr sz="4400"/>
            </a:pPr>
            <a:r>
              <a:t>Validate all input, regardless of where it comes from</a:t>
            </a:r>
          </a:p>
          <a:p>
            <a:pPr>
              <a:buSzPct val="75000"/>
              <a:buChar char="•"/>
              <a:defRPr sz="4400"/>
            </a:pPr>
            <a:r>
              <a:t>Context-based output encoding</a:t>
            </a:r>
          </a:p>
        </p:txBody>
      </p:sp>
      <p:sp>
        <p:nvSpPr>
          <p:cNvPr id="332" name="Shape 332"/>
          <p:cNvSpPr/>
          <p:nvPr/>
        </p:nvSpPr>
        <p:spPr>
          <a:xfrm>
            <a:off x="1854448" y="1958944"/>
            <a:ext cx="2535404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Prevention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31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A3. Cross-Site Scripting</a:t>
            </a:r>
          </a:p>
        </p:txBody>
      </p:sp>
      <p:sp>
        <p:nvSpPr>
          <p:cNvPr id="335" name="Shape 335"/>
          <p:cNvSpPr/>
          <p:nvPr>
            <p:ph type="body" sz="half" idx="1"/>
          </p:nvPr>
        </p:nvSpPr>
        <p:spPr>
          <a:xfrm>
            <a:off x="787400" y="2768600"/>
            <a:ext cx="5442149" cy="5715000"/>
          </a:xfrm>
          <a:prstGeom prst="rect">
            <a:avLst/>
          </a:prstGeom>
        </p:spPr>
        <p:txBody>
          <a:bodyPr/>
          <a:lstStyle/>
          <a:p>
            <a:pPr marL="324485" indent="-324485" defTabSz="426466">
              <a:spcBef>
                <a:spcPts val="2600"/>
              </a:spcBef>
              <a:buSzPct val="75000"/>
              <a:buChar char="•"/>
              <a:defRPr sz="2628">
                <a:effectLst>
                  <a:outerShdw sx="100000" sy="100000" kx="0" ky="0" algn="b" rotWithShape="0" blurRad="37084" dist="27813" dir="5400000">
                    <a:srgbClr val="000000"/>
                  </a:outerShdw>
                </a:effectLst>
              </a:defRPr>
            </a:pPr>
            <a:r>
              <a:t>HTML Element Content</a:t>
            </a:r>
            <a:br/>
            <a:r>
              <a:t>&lt;div&gt;DATA&lt;/div&gt;</a:t>
            </a:r>
          </a:p>
          <a:p>
            <a:pPr marL="324485" indent="-324485" defTabSz="426466">
              <a:spcBef>
                <a:spcPts val="2600"/>
              </a:spcBef>
              <a:buSzPct val="75000"/>
              <a:buChar char="•"/>
              <a:defRPr sz="2628">
                <a:effectLst>
                  <a:outerShdw sx="100000" sy="100000" kx="0" ky="0" algn="b" rotWithShape="0" blurRad="37084" dist="27813" dir="5400000">
                    <a:srgbClr val="000000"/>
                  </a:outerShdw>
                </a:effectLst>
              </a:defRPr>
            </a:pPr>
            <a:r>
              <a:t>HTML Attribute Values</a:t>
            </a:r>
            <a:br/>
            <a:r>
              <a:rPr sz="1825"/>
              <a:t>&lt;input name=“DATA” type=“text” value=“DATA” /&gt;</a:t>
            </a:r>
          </a:p>
          <a:p>
            <a:pPr marL="324485" indent="-324485" defTabSz="426466">
              <a:spcBef>
                <a:spcPts val="2600"/>
              </a:spcBef>
              <a:buSzPct val="75000"/>
              <a:buChar char="•"/>
              <a:defRPr sz="2628">
                <a:effectLst>
                  <a:outerShdw sx="100000" sy="100000" kx="0" ky="0" algn="b" rotWithShape="0" blurRad="37084" dist="27813" dir="5400000">
                    <a:srgbClr val="000000"/>
                  </a:outerShdw>
                </a:effectLst>
              </a:defRPr>
            </a:pPr>
            <a:r>
              <a:t>Javascript Data</a:t>
            </a:r>
            <a:br/>
            <a:r>
              <a:rPr sz="2482"/>
              <a:t>&lt;script&gt;someFunc(‘DATA’);&lt;/script&gt;</a:t>
            </a:r>
          </a:p>
          <a:p>
            <a:pPr marL="324485" indent="-324485" defTabSz="426466">
              <a:spcBef>
                <a:spcPts val="2600"/>
              </a:spcBef>
              <a:buSzPct val="75000"/>
              <a:buChar char="•"/>
              <a:defRPr sz="2628">
                <a:effectLst>
                  <a:outerShdw sx="100000" sy="100000" kx="0" ky="0" algn="b" rotWithShape="0" blurRad="37084" dist="27813" dir="5400000">
                    <a:srgbClr val="000000"/>
                  </a:outerShdw>
                </a:effectLst>
              </a:defRPr>
            </a:pPr>
            <a:r>
              <a:t>CSS Property Values</a:t>
            </a:r>
            <a:br/>
            <a:r>
              <a:t>.foo a:hover{ color: DATA }</a:t>
            </a:r>
          </a:p>
          <a:p>
            <a:pPr marL="324485" indent="-324485" defTabSz="426466">
              <a:spcBef>
                <a:spcPts val="2600"/>
              </a:spcBef>
              <a:buSzPct val="75000"/>
              <a:buChar char="•"/>
              <a:defRPr sz="2628">
                <a:effectLst>
                  <a:outerShdw sx="100000" sy="100000" kx="0" ky="0" algn="b" rotWithShape="0" blurRad="37084" dist="27813" dir="5400000">
                    <a:srgbClr val="000000"/>
                  </a:outerShdw>
                </a:effectLst>
              </a:defRPr>
            </a:pPr>
            <a:r>
              <a:t>URI Attribute VAlues</a:t>
            </a:r>
            <a:br/>
            <a:r>
              <a:t>&lt;a href=“/search/?q=DATA”&gt;</a:t>
            </a:r>
          </a:p>
        </p:txBody>
      </p:sp>
      <p:sp>
        <p:nvSpPr>
          <p:cNvPr id="336" name="Shape 336"/>
          <p:cNvSpPr/>
          <p:nvPr/>
        </p:nvSpPr>
        <p:spPr>
          <a:xfrm>
            <a:off x="1854448" y="1958944"/>
            <a:ext cx="10369450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Prevention - Context-based output encoding</a:t>
            </a:r>
          </a:p>
        </p:txBody>
      </p:sp>
      <p:sp>
        <p:nvSpPr>
          <p:cNvPr id="337" name="Shape 337"/>
          <p:cNvSpPr/>
          <p:nvPr/>
        </p:nvSpPr>
        <p:spPr>
          <a:xfrm>
            <a:off x="6366470" y="2755900"/>
            <a:ext cx="6133505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444500" indent="-444500" algn="l">
              <a:lnSpc>
                <a:spcPct val="110000"/>
              </a:lnSpc>
              <a:spcBef>
                <a:spcPts val="3600"/>
              </a:spcBef>
              <a:buSzPct val="75000"/>
              <a:buChar char="•"/>
              <a:defRPr sz="2900"/>
            </a:pPr>
            <a:r>
              <a:t>( &amp;, &lt;, &gt;, “) —&gt; &amp;entity; </a:t>
            </a:r>
            <a:br/>
            <a:r>
              <a:t>( ‘, / ) —&gt; &amp;#DDD; or &amp;#xHH; (UTF-8 encode)</a:t>
            </a:r>
          </a:p>
          <a:p>
            <a:pPr marL="444500" indent="-444500" algn="l">
              <a:lnSpc>
                <a:spcPct val="110000"/>
              </a:lnSpc>
              <a:spcBef>
                <a:spcPts val="3600"/>
              </a:spcBef>
              <a:buSzPct val="75000"/>
              <a:buChar char="•"/>
              <a:defRPr sz="2900"/>
            </a:pPr>
            <a:r>
              <a:t>All non-alphanumeric —&gt; &amp;#xHH;</a:t>
            </a:r>
          </a:p>
          <a:p>
            <a:pPr marL="444500" indent="-444500" algn="l">
              <a:lnSpc>
                <a:spcPct val="110000"/>
              </a:lnSpc>
              <a:spcBef>
                <a:spcPts val="3600"/>
              </a:spcBef>
              <a:buSzPct val="75000"/>
              <a:buChar char="•"/>
              <a:defRPr sz="2900"/>
            </a:pPr>
            <a:r>
              <a:t>All non-alphanumeric —&gt; \xHH</a:t>
            </a:r>
          </a:p>
          <a:p>
            <a:pPr marL="444500" indent="-444500" algn="l">
              <a:lnSpc>
                <a:spcPct val="110000"/>
              </a:lnSpc>
              <a:spcBef>
                <a:spcPts val="3600"/>
              </a:spcBef>
              <a:buSzPct val="75000"/>
              <a:buChar char="•"/>
              <a:defRPr sz="2900"/>
            </a:pPr>
            <a:r>
              <a:t>All non-alphanumeric —&gt; \HH</a:t>
            </a:r>
          </a:p>
          <a:p>
            <a:pPr marL="444500" indent="-444500" algn="l">
              <a:lnSpc>
                <a:spcPct val="110000"/>
              </a:lnSpc>
              <a:spcBef>
                <a:spcPts val="3600"/>
              </a:spcBef>
              <a:buSzPct val="75000"/>
              <a:buChar char="•"/>
              <a:defRPr sz="2900"/>
            </a:pPr>
            <a:r>
              <a:t>All non-alphanumeric —&gt; %HH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A3. Cross-Site Scripting</a:t>
            </a:r>
          </a:p>
        </p:txBody>
      </p:sp>
      <p:sp>
        <p:nvSpPr>
          <p:cNvPr id="342" name="Shape 34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</a:pPr>
            <a:r>
              <a:t>Implicitly deny</a:t>
            </a:r>
          </a:p>
          <a:p>
            <a:pPr>
              <a:buSzPct val="75000"/>
              <a:buChar char="•"/>
            </a:pPr>
            <a:r>
              <a:t>Validate all input, regardless of where it comes from</a:t>
            </a:r>
          </a:p>
          <a:p>
            <a:pPr>
              <a:buSzPct val="75000"/>
              <a:buChar char="•"/>
            </a:pPr>
            <a:r>
              <a:t>Context-based output encoding</a:t>
            </a:r>
          </a:p>
          <a:p>
            <a:pPr>
              <a:buSzPct val="75000"/>
              <a:buChar char="•"/>
            </a:pPr>
            <a:r>
              <a:t>Content-Security-Policy headers</a:t>
            </a:r>
          </a:p>
        </p:txBody>
      </p:sp>
      <p:sp>
        <p:nvSpPr>
          <p:cNvPr id="343" name="Shape 343"/>
          <p:cNvSpPr/>
          <p:nvPr/>
        </p:nvSpPr>
        <p:spPr>
          <a:xfrm>
            <a:off x="1854448" y="1958944"/>
            <a:ext cx="2535404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Prevention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A3. Cross-Site Scripting</a:t>
            </a:r>
          </a:p>
        </p:txBody>
      </p:sp>
      <p:sp>
        <p:nvSpPr>
          <p:cNvPr id="346" name="Shape 34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Set of HTTP Response headers (or can be implemented via meta element) that defines where resources can be loaded from, preventing users’ browser from loading data from any other locations.</a:t>
            </a:r>
            <a:br/>
            <a:br/>
            <a:r>
              <a:rPr sz="2700"/>
              <a:t>Header Set Content-Security-Policy: script-src 'self' https://apis.google.com</a:t>
            </a:r>
            <a:br/>
            <a:br/>
            <a:r>
              <a:rPr sz="2800"/>
              <a:t>&lt;meta http-equiv="Content-Security-Policy" content="default-src 'self'"&gt;</a:t>
            </a:r>
          </a:p>
        </p:txBody>
      </p:sp>
      <p:sp>
        <p:nvSpPr>
          <p:cNvPr id="347" name="Shape 347"/>
          <p:cNvSpPr/>
          <p:nvPr/>
        </p:nvSpPr>
        <p:spPr>
          <a:xfrm>
            <a:off x="1854448" y="1958944"/>
            <a:ext cx="10459061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Prevention - Content-Security-Policy headers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A3. Cross-Site Scripting</a:t>
            </a:r>
          </a:p>
        </p:txBody>
      </p:sp>
      <p:sp>
        <p:nvSpPr>
          <p:cNvPr id="350" name="Shape 350"/>
          <p:cNvSpPr/>
          <p:nvPr/>
        </p:nvSpPr>
        <p:spPr>
          <a:xfrm>
            <a:off x="1854448" y="1958944"/>
            <a:ext cx="10459061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Prevention - Content-Security-Policy headers</a:t>
            </a:r>
          </a:p>
        </p:txBody>
      </p:sp>
      <p:pic>
        <p:nvPicPr>
          <p:cNvPr id="351" name="ContentSecurityPolicy3_diagr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95118" y="2731902"/>
            <a:ext cx="6414564" cy="70089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 Up Our Exercise files</a:t>
            </a:r>
          </a:p>
        </p:txBody>
      </p:sp>
      <p:sp>
        <p:nvSpPr>
          <p:cNvPr id="136" name="Shape 13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Log into your Digital Ocean account</a:t>
            </a:r>
            <a:br/>
            <a:r>
              <a:rPr u="sng">
                <a:hlinkClick r:id="rId3" invalidUrl="" action="" tgtFrame="" tooltip="" history="1" highlightClick="0" endSnd="0"/>
              </a:rPr>
              <a:t>https://cloud.digitalocean.com/login</a:t>
            </a:r>
            <a:br/>
            <a:br/>
            <a:br/>
            <a:br/>
            <a:br/>
            <a:br/>
            <a:br/>
            <a:br/>
          </a:p>
        </p:txBody>
      </p:sp>
      <p:pic>
        <p:nvPicPr>
          <p:cNvPr id="137" name="Screen Shot 2016-09-21 at 12.48.30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29943" y="4046876"/>
            <a:ext cx="7144914" cy="54408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l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A3. Cross-Site Scripting</a:t>
            </a:r>
          </a:p>
        </p:txBody>
      </p:sp>
      <p:sp>
        <p:nvSpPr>
          <p:cNvPr id="354" name="Shape 354"/>
          <p:cNvSpPr/>
          <p:nvPr/>
        </p:nvSpPr>
        <p:spPr>
          <a:xfrm>
            <a:off x="1854448" y="1958944"/>
            <a:ext cx="10459061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Prevention - Content-Security-Policy headers</a:t>
            </a:r>
          </a:p>
        </p:txBody>
      </p:sp>
      <p:pic>
        <p:nvPicPr>
          <p:cNvPr id="355" name="Screen Shot 2016-09-14 at 8.16.2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314" y="2939267"/>
            <a:ext cx="12280172" cy="6034554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Shape 356"/>
          <p:cNvSpPr/>
          <p:nvPr/>
        </p:nvSpPr>
        <p:spPr>
          <a:xfrm>
            <a:off x="-1716393" y="9028323"/>
            <a:ext cx="11290762" cy="510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7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http://caniuse.com/#feat=contentsecuritypolicy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pPr/>
            <a:r>
              <a:t>A4. Insecure Direct Object References</a:t>
            </a:r>
          </a:p>
        </p:txBody>
      </p:sp>
      <p:sp>
        <p:nvSpPr>
          <p:cNvPr id="359" name="Shape 35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</a:pPr>
            <a:r>
              <a:t>Occurs when a reference to an internal implementation object (file, directory, database record/key) is exposed as a URL or form parameter</a:t>
            </a:r>
          </a:p>
          <a:p>
            <a:pPr>
              <a:buSzPct val="75000"/>
              <a:buChar char="•"/>
            </a:pPr>
            <a:r>
              <a:t>Without subsequent authorization checks, an attacker can manipulate these parameters to access unauthorized data</a:t>
            </a:r>
          </a:p>
        </p:txBody>
      </p:sp>
      <p:sp>
        <p:nvSpPr>
          <p:cNvPr id="360" name="Shape 360"/>
          <p:cNvSpPr/>
          <p:nvPr/>
        </p:nvSpPr>
        <p:spPr>
          <a:xfrm>
            <a:off x="1854448" y="1958944"/>
            <a:ext cx="2514068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What is it?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5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3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59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pPr/>
            <a:r>
              <a:t>A4. Insecure Direct Object References</a:t>
            </a:r>
          </a:p>
        </p:txBody>
      </p:sp>
      <p:sp>
        <p:nvSpPr>
          <p:cNvPr id="363" name="Shape 363"/>
          <p:cNvSpPr/>
          <p:nvPr/>
        </p:nvSpPr>
        <p:spPr>
          <a:xfrm>
            <a:off x="1854448" y="1958944"/>
            <a:ext cx="2346580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Examples</a:t>
            </a:r>
          </a:p>
        </p:txBody>
      </p:sp>
      <p:pic>
        <p:nvPicPr>
          <p:cNvPr id="364" name="a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1600" y="3046070"/>
            <a:ext cx="10436210" cy="52948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pPr/>
            <a:r>
              <a:t>A4. Insecure Direct Object References</a:t>
            </a:r>
          </a:p>
        </p:txBody>
      </p:sp>
      <p:sp>
        <p:nvSpPr>
          <p:cNvPr id="369" name="Shape 369"/>
          <p:cNvSpPr/>
          <p:nvPr/>
        </p:nvSpPr>
        <p:spPr>
          <a:xfrm>
            <a:off x="1854448" y="1958944"/>
            <a:ext cx="2346580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Examples</a:t>
            </a:r>
          </a:p>
        </p:txBody>
      </p:sp>
      <p:sp>
        <p:nvSpPr>
          <p:cNvPr id="370" name="Shape 370"/>
          <p:cNvSpPr/>
          <p:nvPr/>
        </p:nvSpPr>
        <p:spPr>
          <a:xfrm>
            <a:off x="1869478" y="3951086"/>
            <a:ext cx="9265844" cy="733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http://foo.bar.edu/file.php?file=report.txt</a:t>
            </a:r>
          </a:p>
        </p:txBody>
      </p:sp>
      <p:sp>
        <p:nvSpPr>
          <p:cNvPr id="371" name="Shape 371"/>
          <p:cNvSpPr/>
          <p:nvPr/>
        </p:nvSpPr>
        <p:spPr>
          <a:xfrm>
            <a:off x="64350" y="5906886"/>
            <a:ext cx="12901500" cy="733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http://foo.bar.edu/file.php?file=../../app/config/database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pPr/>
            <a:r>
              <a:t>A4. Insecure Direct Object References</a:t>
            </a:r>
          </a:p>
        </p:txBody>
      </p:sp>
      <p:sp>
        <p:nvSpPr>
          <p:cNvPr id="376" name="Shape 376"/>
          <p:cNvSpPr/>
          <p:nvPr/>
        </p:nvSpPr>
        <p:spPr>
          <a:xfrm>
            <a:off x="1854448" y="1958944"/>
            <a:ext cx="2156690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ATTACK!</a:t>
            </a:r>
          </a:p>
        </p:txBody>
      </p:sp>
      <p:pic>
        <p:nvPicPr>
          <p:cNvPr id="377" name="Screen Shot 2016-09-14 at 3.07.4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7500" y="2692400"/>
            <a:ext cx="10078718" cy="68916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pPr/>
            <a:r>
              <a:t>A4. Insecure Direct Object References</a:t>
            </a:r>
          </a:p>
        </p:txBody>
      </p:sp>
      <p:sp>
        <p:nvSpPr>
          <p:cNvPr id="380" name="Shape 38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499" indent="-444499">
              <a:buSzPct val="75000"/>
              <a:buChar char="•"/>
              <a:defRPr sz="3900"/>
            </a:pPr>
            <a:r>
              <a:t>Do not expose internal keys or identifiers for objects</a:t>
            </a:r>
          </a:p>
          <a:p>
            <a:pPr marL="444499" indent="-444499">
              <a:buSzPct val="75000"/>
              <a:buChar char="•"/>
              <a:defRPr sz="3900"/>
            </a:pPr>
            <a:r>
              <a:t>Use object references that are difficult to guess</a:t>
            </a:r>
          </a:p>
          <a:p>
            <a:pPr marL="444499" indent="-444499">
              <a:buSzPct val="75000"/>
              <a:buChar char="•"/>
              <a:defRPr sz="3900"/>
            </a:pPr>
            <a:r>
              <a:t>Perform server-side authorization checks for object access</a:t>
            </a:r>
          </a:p>
        </p:txBody>
      </p:sp>
      <p:sp>
        <p:nvSpPr>
          <p:cNvPr id="381" name="Shape 381"/>
          <p:cNvSpPr/>
          <p:nvPr/>
        </p:nvSpPr>
        <p:spPr>
          <a:xfrm>
            <a:off x="1854448" y="1958944"/>
            <a:ext cx="2535404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Prevention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8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3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80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/>
            <a:r>
              <a:t>A5. Security Misconfiguration</a:t>
            </a:r>
          </a:p>
        </p:txBody>
      </p:sp>
      <p:sp>
        <p:nvSpPr>
          <p:cNvPr id="384" name="Shape 38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3379" indent="-373379" defTabSz="490727">
              <a:spcBef>
                <a:spcPts val="3000"/>
              </a:spcBef>
              <a:buSzPct val="75000"/>
              <a:buChar char="•"/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Security issues anywhere in the stack</a:t>
            </a:r>
          </a:p>
          <a:p>
            <a:pPr lvl="1" marL="746759" indent="-373379" defTabSz="490727">
              <a:spcBef>
                <a:spcPts val="3000"/>
              </a:spcBef>
              <a:buSzPct val="75000"/>
              <a:buChar char="•"/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Framework</a:t>
            </a:r>
          </a:p>
          <a:p>
            <a:pPr lvl="1" marL="746759" indent="-373379" defTabSz="490727">
              <a:spcBef>
                <a:spcPts val="3000"/>
              </a:spcBef>
              <a:buSzPct val="75000"/>
              <a:buChar char="•"/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Application Server</a:t>
            </a:r>
          </a:p>
          <a:p>
            <a:pPr lvl="1" marL="746759" indent="-373379" defTabSz="490727">
              <a:spcBef>
                <a:spcPts val="3000"/>
              </a:spcBef>
              <a:buSzPct val="75000"/>
              <a:buChar char="•"/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Web Server</a:t>
            </a:r>
          </a:p>
          <a:p>
            <a:pPr lvl="1" marL="746759" indent="-373379" defTabSz="490727">
              <a:spcBef>
                <a:spcPts val="3000"/>
              </a:spcBef>
              <a:buSzPct val="75000"/>
              <a:buChar char="•"/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Database Server</a:t>
            </a:r>
          </a:p>
          <a:p>
            <a:pPr lvl="1" marL="746759" indent="-373379" defTabSz="490727">
              <a:spcBef>
                <a:spcPts val="3000"/>
              </a:spcBef>
              <a:buSzPct val="75000"/>
              <a:buChar char="•"/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Operating System</a:t>
            </a:r>
          </a:p>
          <a:p>
            <a:pPr lvl="1" marL="746759" indent="-373379" defTabSz="490727">
              <a:spcBef>
                <a:spcPts val="3000"/>
              </a:spcBef>
              <a:buSzPct val="75000"/>
              <a:buChar char="•"/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3rd party contols/modules</a:t>
            </a:r>
          </a:p>
        </p:txBody>
      </p:sp>
      <p:sp>
        <p:nvSpPr>
          <p:cNvPr id="385" name="Shape 385"/>
          <p:cNvSpPr/>
          <p:nvPr/>
        </p:nvSpPr>
        <p:spPr>
          <a:xfrm>
            <a:off x="1854448" y="1958944"/>
            <a:ext cx="2514068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What is it?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8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3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3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1000"/>
                                        <p:tgtEl>
                                          <p:spTgt spid="3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0" dur="1000"/>
                                        <p:tgtEl>
                                          <p:spTgt spid="3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5" dur="1000"/>
                                        <p:tgtEl>
                                          <p:spTgt spid="3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0" dur="1000"/>
                                        <p:tgtEl>
                                          <p:spTgt spid="3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84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/>
            <a:r>
              <a:t>A5. Security Misconfiguration</a:t>
            </a:r>
          </a:p>
        </p:txBody>
      </p:sp>
      <p:sp>
        <p:nvSpPr>
          <p:cNvPr id="388" name="Shape 38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</a:pPr>
            <a:r>
              <a:t>Application dumps stack trace or reveals other debugging information</a:t>
            </a:r>
          </a:p>
          <a:p>
            <a:pPr>
              <a:buSzPct val="75000"/>
              <a:buChar char="•"/>
            </a:pPr>
            <a:r>
              <a:t>Default passwords not changed</a:t>
            </a:r>
          </a:p>
          <a:p>
            <a:pPr>
              <a:buSzPct val="75000"/>
              <a:buChar char="•"/>
            </a:pPr>
            <a:r>
              <a:t>Out-of-date software</a:t>
            </a:r>
          </a:p>
          <a:p>
            <a:pPr>
              <a:buSzPct val="75000"/>
              <a:buChar char="•"/>
            </a:pPr>
            <a:r>
              <a:t>Directory listings enabled</a:t>
            </a:r>
          </a:p>
        </p:txBody>
      </p:sp>
      <p:sp>
        <p:nvSpPr>
          <p:cNvPr id="389" name="Shape 389"/>
          <p:cNvSpPr/>
          <p:nvPr/>
        </p:nvSpPr>
        <p:spPr>
          <a:xfrm>
            <a:off x="1854448" y="1958944"/>
            <a:ext cx="2346580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Examples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8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1000"/>
                                        <p:tgtEl>
                                          <p:spTgt spid="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88" grpId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/>
            <a:r>
              <a:t>A5. Security Misconfiguration</a:t>
            </a:r>
          </a:p>
        </p:txBody>
      </p:sp>
      <p:sp>
        <p:nvSpPr>
          <p:cNvPr id="392" name="Shape 392"/>
          <p:cNvSpPr/>
          <p:nvPr/>
        </p:nvSpPr>
        <p:spPr>
          <a:xfrm>
            <a:off x="1854448" y="1958944"/>
            <a:ext cx="2156690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ATTACK!</a:t>
            </a:r>
          </a:p>
        </p:txBody>
      </p:sp>
      <p:pic>
        <p:nvPicPr>
          <p:cNvPr id="393" name="Screen Shot 2016-09-16 at 9.20.3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9450" y="2746392"/>
            <a:ext cx="9012867" cy="68357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/>
            <a:r>
              <a:t>A5. Security Misconfiguration</a:t>
            </a:r>
          </a:p>
        </p:txBody>
      </p:sp>
      <p:sp>
        <p:nvSpPr>
          <p:cNvPr id="396" name="Shape 39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</a:pPr>
            <a:r>
              <a:t>Security hardening throughout the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entire</a:t>
            </a:r>
            <a:r>
              <a:t> application stack</a:t>
            </a:r>
          </a:p>
          <a:p>
            <a:pPr>
              <a:buSzPct val="75000"/>
              <a:buChar char="•"/>
            </a:pPr>
            <a:r>
              <a:t>Change default passwords</a:t>
            </a:r>
          </a:p>
          <a:p>
            <a:pPr>
              <a:buSzPct val="75000"/>
              <a:buChar char="•"/>
            </a:pPr>
            <a:r>
              <a:t>Disable/remove debugging message and overly informative error messages in production</a:t>
            </a:r>
          </a:p>
          <a:p>
            <a:pPr>
              <a:buSzPct val="75000"/>
              <a:buChar char="•"/>
            </a:pPr>
            <a:r>
              <a:t>Remove unnecessary/unused features/modules/components </a:t>
            </a:r>
          </a:p>
        </p:txBody>
      </p:sp>
      <p:sp>
        <p:nvSpPr>
          <p:cNvPr id="397" name="Shape 397"/>
          <p:cNvSpPr/>
          <p:nvPr/>
        </p:nvSpPr>
        <p:spPr>
          <a:xfrm>
            <a:off x="1854448" y="1958944"/>
            <a:ext cx="2535404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Prevention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9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3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1000"/>
                                        <p:tgtEl>
                                          <p:spTgt spid="3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9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 Up Our Exercise files</a:t>
            </a:r>
          </a:p>
        </p:txBody>
      </p:sp>
      <p:sp>
        <p:nvSpPr>
          <p:cNvPr id="140" name="Shape 14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3379" indent="-373379" defTabSz="490727">
              <a:spcBef>
                <a:spcPts val="3000"/>
              </a:spcBef>
              <a:buBlip>
                <a:blip r:embed="rId2"/>
              </a:buBlip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Click on “Create Droplet”</a:t>
            </a:r>
            <a:br/>
            <a:br/>
            <a:br/>
            <a:br/>
            <a:br/>
            <a:br/>
            <a:br/>
            <a:br/>
            <a:br/>
            <a:br/>
            <a:br/>
          </a:p>
        </p:txBody>
      </p:sp>
      <p:pic>
        <p:nvPicPr>
          <p:cNvPr id="141" name="Screen Shot 2016-09-21 at 12.50.0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12863" y="3369848"/>
            <a:ext cx="8379074" cy="5934836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hape 142"/>
          <p:cNvSpPr/>
          <p:nvPr/>
        </p:nvSpPr>
        <p:spPr>
          <a:xfrm rot="20469893">
            <a:off x="6852895" y="4360918"/>
            <a:ext cx="1872618" cy="607274"/>
          </a:xfrm>
          <a:prstGeom prst="rightArrow">
            <a:avLst>
              <a:gd name="adj1" fmla="val 19291"/>
              <a:gd name="adj2" fmla="val 92676"/>
            </a:avLst>
          </a:prstGeom>
          <a:solidFill>
            <a:schemeClr val="accent1">
              <a:hueOff val="-37249"/>
              <a:satOff val="-2150"/>
              <a:lumOff val="1281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143" name="Shape 143"/>
          <p:cNvSpPr/>
          <p:nvPr/>
        </p:nvSpPr>
        <p:spPr>
          <a:xfrm rot="9474911">
            <a:off x="7366694" y="7895928"/>
            <a:ext cx="1872618" cy="607274"/>
          </a:xfrm>
          <a:prstGeom prst="rightArrow">
            <a:avLst>
              <a:gd name="adj1" fmla="val 19291"/>
              <a:gd name="adj2" fmla="val 92676"/>
            </a:avLst>
          </a:prstGeom>
          <a:solidFill>
            <a:schemeClr val="accent1">
              <a:hueOff val="-37249"/>
              <a:satOff val="-2150"/>
              <a:lumOff val="1281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l"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/>
            <a:r>
              <a:t>A6. Sensitive Data Exposure</a:t>
            </a:r>
          </a:p>
        </p:txBody>
      </p:sp>
      <p:sp>
        <p:nvSpPr>
          <p:cNvPr id="402" name="Shape 40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1165" indent="-431165" defTabSz="566674">
              <a:spcBef>
                <a:spcPts val="3400"/>
              </a:spcBef>
              <a:buSzPct val="75000"/>
              <a:buChar char="•"/>
              <a:defRPr sz="3492">
                <a:effectLst>
                  <a:outerShdw sx="100000" sy="100000" kx="0" ky="0" algn="b" rotWithShape="0" blurRad="49276" dist="36957" dir="5400000">
                    <a:srgbClr val="000000"/>
                  </a:outerShdw>
                </a:effectLst>
              </a:defRPr>
            </a:pPr>
            <a:r>
              <a:t>Storing and transmitting sensitive data insecurely, due to: </a:t>
            </a:r>
          </a:p>
          <a:p>
            <a:pPr lvl="1" marL="862330" indent="-431165" defTabSz="566674">
              <a:spcBef>
                <a:spcPts val="3400"/>
              </a:spcBef>
              <a:buSzPct val="75000"/>
              <a:buChar char="•"/>
              <a:defRPr sz="3492">
                <a:effectLst>
                  <a:outerShdw sx="100000" sy="100000" kx="0" ky="0" algn="b" rotWithShape="0" blurRad="49276" dist="36957" dir="5400000">
                    <a:srgbClr val="000000"/>
                  </a:outerShdw>
                </a:effectLst>
              </a:defRPr>
            </a:pPr>
            <a:r>
              <a:t>Failure to identify all sensitive data</a:t>
            </a:r>
          </a:p>
          <a:p>
            <a:pPr lvl="1" marL="862330" indent="-431165" defTabSz="566674">
              <a:spcBef>
                <a:spcPts val="3400"/>
              </a:spcBef>
              <a:buSzPct val="75000"/>
              <a:buChar char="•"/>
              <a:defRPr sz="3492">
                <a:effectLst>
                  <a:outerShdw sx="100000" sy="100000" kx="0" ky="0" algn="b" rotWithShape="0" blurRad="49276" dist="36957" dir="5400000">
                    <a:srgbClr val="000000"/>
                  </a:outerShdw>
                </a:effectLst>
              </a:defRPr>
            </a:pPr>
            <a:r>
              <a:t>Failure to identify all locations where sensitive data is stored (database, files, logs, backups, etc)</a:t>
            </a:r>
          </a:p>
          <a:p>
            <a:pPr lvl="1" marL="862330" indent="-431165" defTabSz="566674">
              <a:spcBef>
                <a:spcPts val="3400"/>
              </a:spcBef>
              <a:buSzPct val="75000"/>
              <a:buChar char="•"/>
              <a:defRPr sz="3492">
                <a:effectLst>
                  <a:outerShdw sx="100000" sy="100000" kx="0" ky="0" algn="b" rotWithShape="0" blurRad="49276" dist="36957" dir="5400000">
                    <a:srgbClr val="000000"/>
                  </a:outerShdw>
                </a:effectLst>
              </a:defRPr>
            </a:pPr>
            <a:r>
              <a:t>Failure to identify all locations sensitive data is sent (web, databases, internal communications, external business partners)</a:t>
            </a:r>
          </a:p>
        </p:txBody>
      </p:sp>
      <p:sp>
        <p:nvSpPr>
          <p:cNvPr id="403" name="Shape 403"/>
          <p:cNvSpPr/>
          <p:nvPr/>
        </p:nvSpPr>
        <p:spPr>
          <a:xfrm>
            <a:off x="1854448" y="1958944"/>
            <a:ext cx="2514068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What is it?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40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4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4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1000"/>
                                        <p:tgtEl>
                                          <p:spTgt spid="4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02" grpId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/>
            <a:r>
              <a:t>A6. Sensitive Data Exposure</a:t>
            </a:r>
          </a:p>
        </p:txBody>
      </p:sp>
      <p:sp>
        <p:nvSpPr>
          <p:cNvPr id="408" name="Shape 40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  <a:defRPr sz="4100"/>
            </a:pPr>
            <a:r>
              <a:t>Debugging information in comments of ouput sent to the browser</a:t>
            </a:r>
          </a:p>
          <a:p>
            <a:pPr>
              <a:buSzPct val="75000"/>
              <a:buChar char="•"/>
              <a:defRPr sz="4100"/>
            </a:pPr>
            <a:r>
              <a:t>Application that stores sensitive data (correctly) encoutners an error and logs that data insecurely</a:t>
            </a:r>
          </a:p>
        </p:txBody>
      </p:sp>
      <p:sp>
        <p:nvSpPr>
          <p:cNvPr id="409" name="Shape 409"/>
          <p:cNvSpPr/>
          <p:nvPr/>
        </p:nvSpPr>
        <p:spPr>
          <a:xfrm>
            <a:off x="1854448" y="1958944"/>
            <a:ext cx="2346580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Examples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40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4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08" grpId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/>
            <a:r>
              <a:t>A6. Sensitive Data Exposure</a:t>
            </a:r>
          </a:p>
        </p:txBody>
      </p:sp>
      <p:sp>
        <p:nvSpPr>
          <p:cNvPr id="414" name="Shape 414"/>
          <p:cNvSpPr/>
          <p:nvPr/>
        </p:nvSpPr>
        <p:spPr>
          <a:xfrm>
            <a:off x="1854448" y="1958944"/>
            <a:ext cx="2156690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ATTACK!</a:t>
            </a:r>
          </a:p>
        </p:txBody>
      </p:sp>
      <p:pic>
        <p:nvPicPr>
          <p:cNvPr id="415" name="Screen Shot 2016-09-16 at 10.25.5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1942" y="2683428"/>
            <a:ext cx="7813980" cy="70701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/>
            <a:r>
              <a:t>A6. Sensitive Data Exposure</a:t>
            </a:r>
          </a:p>
        </p:txBody>
      </p:sp>
      <p:sp>
        <p:nvSpPr>
          <p:cNvPr id="418" name="Shape 418"/>
          <p:cNvSpPr/>
          <p:nvPr/>
        </p:nvSpPr>
        <p:spPr>
          <a:xfrm>
            <a:off x="1854448" y="1958944"/>
            <a:ext cx="2535404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Prevention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/>
        </p:nvSpPr>
        <p:spPr>
          <a:xfrm>
            <a:off x="1062389" y="3625012"/>
            <a:ext cx="10880022" cy="1764739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/>
            </a:pPr>
          </a:p>
        </p:txBody>
      </p:sp>
      <p:sp>
        <p:nvSpPr>
          <p:cNvPr id="423" name="Shape 423"/>
          <p:cNvSpPr/>
          <p:nvPr>
            <p:ph type="body" idx="14"/>
          </p:nvPr>
        </p:nvSpPr>
        <p:spPr>
          <a:xfrm>
            <a:off x="1993210" y="3781293"/>
            <a:ext cx="9018380" cy="1632214"/>
          </a:xfrm>
          <a:prstGeom prst="rect">
            <a:avLst/>
          </a:prstGeom>
        </p:spPr>
        <p:txBody>
          <a:bodyPr/>
          <a:lstStyle>
            <a:lvl1pPr>
              <a:defRPr sz="5100"/>
            </a:lvl1pPr>
          </a:lstStyle>
          <a:p>
            <a:pPr/>
            <a:r>
              <a:t>Someone can’t steal it if you don’t have it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doors dir="vert"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/>
            <a:r>
              <a:t>A6. Sensitive Data Exposure</a:t>
            </a:r>
          </a:p>
        </p:txBody>
      </p:sp>
      <p:sp>
        <p:nvSpPr>
          <p:cNvPr id="426" name="Shape 42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</a:pPr>
            <a:r>
              <a:t>Don’t store sensitive data if you don’t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need</a:t>
            </a:r>
            <a:r>
              <a:t> it</a:t>
            </a:r>
          </a:p>
          <a:p>
            <a:pPr>
              <a:buSzPct val="75000"/>
              <a:buChar char="•"/>
            </a:pPr>
            <a:r>
              <a:t>Catalog all sensitive data and where it is used</a:t>
            </a:r>
          </a:p>
          <a:p>
            <a:pPr>
              <a:buSzPct val="75000"/>
              <a:buChar char="•"/>
            </a:pPr>
            <a:r>
              <a:t>Disable caching of pages that contains sensitive data</a:t>
            </a:r>
          </a:p>
          <a:p>
            <a:pPr>
              <a:buSzPct val="75000"/>
              <a:buChar char="•"/>
            </a:pPr>
            <a:r>
              <a:t>Encrypt all sensitive data at rest and in transit</a:t>
            </a:r>
          </a:p>
          <a:p>
            <a:pPr>
              <a:buSzPct val="75000"/>
              <a:buChar char="•"/>
            </a:pPr>
            <a:r>
              <a:t>Use strong standard algorithms and strong keys</a:t>
            </a:r>
          </a:p>
        </p:txBody>
      </p:sp>
      <p:sp>
        <p:nvSpPr>
          <p:cNvPr id="427" name="Shape 427"/>
          <p:cNvSpPr/>
          <p:nvPr/>
        </p:nvSpPr>
        <p:spPr>
          <a:xfrm>
            <a:off x="1854448" y="1958944"/>
            <a:ext cx="2535404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Prevention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4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4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4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1000"/>
                                        <p:tgtEl>
                                          <p:spTgt spid="4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4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0" dur="1000"/>
                                        <p:tgtEl>
                                          <p:spTgt spid="4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26" grpId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700"/>
            </a:lvl1pPr>
          </a:lstStyle>
          <a:p>
            <a:pPr/>
            <a:r>
              <a:t>A7. Missing Function Level Access Controls</a:t>
            </a:r>
          </a:p>
        </p:txBody>
      </p:sp>
      <p:sp>
        <p:nvSpPr>
          <p:cNvPr id="432" name="Shape 43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</a:pPr>
            <a:r>
              <a:t>Enforcing proper authorization for requests</a:t>
            </a:r>
            <a:br/>
            <a:br/>
            <a:br/>
            <a:br/>
            <a:br/>
          </a:p>
        </p:txBody>
      </p:sp>
      <p:sp>
        <p:nvSpPr>
          <p:cNvPr id="433" name="Shape 433"/>
          <p:cNvSpPr/>
          <p:nvPr/>
        </p:nvSpPr>
        <p:spPr>
          <a:xfrm>
            <a:off x="1854448" y="1958944"/>
            <a:ext cx="2514068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What is it?</a:t>
            </a:r>
          </a:p>
        </p:txBody>
      </p:sp>
      <p:pic>
        <p:nvPicPr>
          <p:cNvPr id="434" name="AuthoriTah!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80958" y="5331155"/>
            <a:ext cx="5462400" cy="37251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34" grpId="2"/>
      <p:bldP build="whole" bldLvl="1" animBg="1" rev="0" advAuto="0" spid="432" grpId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a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1600" y="3046070"/>
            <a:ext cx="10436210" cy="5294842"/>
          </a:xfrm>
          <a:prstGeom prst="rect">
            <a:avLst/>
          </a:prstGeom>
          <a:ln w="12700">
            <a:miter lim="400000"/>
          </a:ln>
        </p:spPr>
      </p:pic>
      <p:sp>
        <p:nvSpPr>
          <p:cNvPr id="439" name="Shape 4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700"/>
            </a:lvl1pPr>
          </a:lstStyle>
          <a:p>
            <a:pPr/>
            <a:r>
              <a:t>A7. Missing Function Level Access Controls</a:t>
            </a:r>
          </a:p>
        </p:txBody>
      </p:sp>
      <p:sp>
        <p:nvSpPr>
          <p:cNvPr id="440" name="Shape 440"/>
          <p:cNvSpPr/>
          <p:nvPr/>
        </p:nvSpPr>
        <p:spPr>
          <a:xfrm>
            <a:off x="1854448" y="1958944"/>
            <a:ext cx="2346580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Examples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700"/>
            </a:lvl1pPr>
          </a:lstStyle>
          <a:p>
            <a:pPr/>
            <a:r>
              <a:t>A7. Missing Function Level Access Controls</a:t>
            </a:r>
          </a:p>
        </p:txBody>
      </p:sp>
      <p:sp>
        <p:nvSpPr>
          <p:cNvPr id="445" name="Shape 44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</a:pPr>
            <a:r>
              <a:t>Attacker notices the URL structure indicates his role</a:t>
            </a:r>
            <a:br/>
            <a:r>
              <a:rPr u="sng">
                <a:hlinkClick r:id="rId3" invalidUrl="" action="" tgtFrame="" tooltip="" history="1" highlightClick="0" endSnd="0"/>
              </a:rPr>
              <a:t>https://example.com/user/getAccount</a:t>
            </a:r>
          </a:p>
          <a:p>
            <a:pPr>
              <a:buSzPct val="75000"/>
              <a:buChar char="•"/>
            </a:pPr>
            <a:r>
              <a:t>Attacker modifies it to another role</a:t>
            </a:r>
            <a:br/>
            <a:r>
              <a:rPr u="sng">
                <a:hlinkClick r:id="rId4" invalidUrl="" action="" tgtFrame="" tooltip="" history="1" highlightClick="0" endSnd="0"/>
              </a:rPr>
              <a:t>https://example.com/admin/getAccount</a:t>
            </a:r>
            <a:r>
              <a:t> </a:t>
            </a:r>
          </a:p>
          <a:p>
            <a:pPr>
              <a:buSzPct val="75000"/>
              <a:buChar char="•"/>
            </a:pPr>
            <a:r>
              <a:t>The application fails to do a server-side check to verify the request is coming from a user with the proper authorization and the attacker now has access to data on any account</a:t>
            </a:r>
          </a:p>
        </p:txBody>
      </p:sp>
      <p:sp>
        <p:nvSpPr>
          <p:cNvPr id="446" name="Shape 446"/>
          <p:cNvSpPr/>
          <p:nvPr/>
        </p:nvSpPr>
        <p:spPr>
          <a:xfrm>
            <a:off x="1854448" y="1958944"/>
            <a:ext cx="2346580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Examples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4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4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4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45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700"/>
            </a:lvl1pPr>
          </a:lstStyle>
          <a:p>
            <a:pPr/>
            <a:r>
              <a:t>A7. Missing Function Level Access Controls</a:t>
            </a:r>
          </a:p>
        </p:txBody>
      </p:sp>
      <p:sp>
        <p:nvSpPr>
          <p:cNvPr id="451" name="Shape 451"/>
          <p:cNvSpPr/>
          <p:nvPr/>
        </p:nvSpPr>
        <p:spPr>
          <a:xfrm>
            <a:off x="1854448" y="1958944"/>
            <a:ext cx="2156690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ATTACK!</a:t>
            </a:r>
          </a:p>
        </p:txBody>
      </p:sp>
      <p:pic>
        <p:nvPicPr>
          <p:cNvPr id="452" name="Screen Shot 2016-09-16 at 3.35.2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00222" y="2710980"/>
            <a:ext cx="8604356" cy="6248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creen Shot 2016-09-21 at 1.17.0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81254" y="2379996"/>
            <a:ext cx="7752738" cy="6850903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hape 1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 Up Our Exercise files</a:t>
            </a:r>
          </a:p>
        </p:txBody>
      </p:sp>
      <p:sp>
        <p:nvSpPr>
          <p:cNvPr id="147" name="Shape 14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97815" indent="-297815" defTabSz="391414">
              <a:spcBef>
                <a:spcPts val="2400"/>
              </a:spcBef>
              <a:buBlip>
                <a:blip r:embed="rId3"/>
              </a:buBlip>
              <a:defRPr sz="2412">
                <a:effectLst>
                  <a:outerShdw sx="100000" sy="100000" kx="0" ky="0" algn="b" rotWithShape="0" blurRad="34036" dist="25527" dir="5400000">
                    <a:srgbClr val="000000"/>
                  </a:outerShdw>
                </a:effectLst>
              </a:defRPr>
            </a:pPr>
            <a:r>
              <a:t>Choose a size</a:t>
            </a:r>
          </a:p>
          <a:p>
            <a:pPr marL="297815" indent="-297815" defTabSz="391414">
              <a:spcBef>
                <a:spcPts val="2400"/>
              </a:spcBef>
              <a:buBlip>
                <a:blip r:embed="rId3"/>
              </a:buBlip>
              <a:defRPr sz="2412">
                <a:effectLst>
                  <a:outerShdw sx="100000" sy="100000" kx="0" ky="0" algn="b" rotWithShape="0" blurRad="34036" dist="25527" dir="5400000">
                    <a:srgbClr val="000000"/>
                  </a:outerShdw>
                </a:effectLst>
              </a:defRPr>
            </a:pPr>
            <a:r>
              <a:t>Click on “One-click apps”</a:t>
            </a:r>
            <a:br/>
            <a:br/>
            <a:br/>
            <a:br/>
            <a:br/>
            <a:br/>
            <a:br/>
            <a:br/>
            <a:br/>
            <a:br/>
            <a:br/>
            <a:br/>
          </a:p>
        </p:txBody>
      </p:sp>
      <p:sp>
        <p:nvSpPr>
          <p:cNvPr id="148" name="Shape 148"/>
          <p:cNvSpPr/>
          <p:nvPr/>
        </p:nvSpPr>
        <p:spPr>
          <a:xfrm rot="9799465">
            <a:off x="6852895" y="4141384"/>
            <a:ext cx="1872618" cy="607273"/>
          </a:xfrm>
          <a:prstGeom prst="rightArrow">
            <a:avLst>
              <a:gd name="adj1" fmla="val 19291"/>
              <a:gd name="adj2" fmla="val 92676"/>
            </a:avLst>
          </a:prstGeom>
          <a:solidFill>
            <a:schemeClr val="accent1">
              <a:hueOff val="-37249"/>
              <a:satOff val="-2150"/>
              <a:lumOff val="1281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149" name="Shape 149"/>
          <p:cNvSpPr/>
          <p:nvPr/>
        </p:nvSpPr>
        <p:spPr>
          <a:xfrm rot="9474911">
            <a:off x="6655820" y="6373573"/>
            <a:ext cx="1872618" cy="607273"/>
          </a:xfrm>
          <a:prstGeom prst="rightArrow">
            <a:avLst>
              <a:gd name="adj1" fmla="val 19291"/>
              <a:gd name="adj2" fmla="val 92676"/>
            </a:avLst>
          </a:prstGeom>
          <a:solidFill>
            <a:schemeClr val="accent1">
              <a:hueOff val="-37249"/>
              <a:satOff val="-2150"/>
              <a:lumOff val="1281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700"/>
            </a:lvl1pPr>
          </a:lstStyle>
          <a:p>
            <a:pPr/>
            <a:r>
              <a:t>A7. Missing Function Level Access Controls</a:t>
            </a:r>
          </a:p>
        </p:txBody>
      </p:sp>
      <p:sp>
        <p:nvSpPr>
          <p:cNvPr id="457" name="Shape 4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  <a:defRPr sz="4400"/>
            </a:pPr>
            <a:r>
              <a:t>Deny by default</a:t>
            </a:r>
          </a:p>
          <a:p>
            <a:pPr>
              <a:buSzPct val="75000"/>
              <a:buChar char="•"/>
              <a:defRPr sz="4400"/>
            </a:pPr>
            <a:r>
              <a:t>Perform server-side checks for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every</a:t>
            </a:r>
            <a:r>
              <a:t> function/action that requires authorization</a:t>
            </a:r>
          </a:p>
          <a:p>
            <a:pPr>
              <a:buSzPct val="75000"/>
              <a:buChar char="•"/>
              <a:defRPr sz="4400"/>
            </a:pPr>
            <a:r>
              <a:t>Server-side checks should not rely soley on information provided by the client</a:t>
            </a:r>
          </a:p>
        </p:txBody>
      </p:sp>
      <p:sp>
        <p:nvSpPr>
          <p:cNvPr id="458" name="Shape 458"/>
          <p:cNvSpPr/>
          <p:nvPr/>
        </p:nvSpPr>
        <p:spPr>
          <a:xfrm>
            <a:off x="1854448" y="1958944"/>
            <a:ext cx="2535404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Prevention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45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4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4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57" grpId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500"/>
            </a:lvl1pPr>
          </a:lstStyle>
          <a:p>
            <a:pPr/>
            <a:r>
              <a:t>A8. Cross-Site Request Forgery</a:t>
            </a:r>
          </a:p>
        </p:txBody>
      </p:sp>
      <p:sp>
        <p:nvSpPr>
          <p:cNvPr id="463" name="Shape 46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6715" indent="-386715" defTabSz="508254">
              <a:spcBef>
                <a:spcPts val="3100"/>
              </a:spcBef>
              <a:buSzPct val="75000"/>
              <a:buChar char="•"/>
              <a:defRPr sz="3132">
                <a:effectLst>
                  <a:outerShdw sx="100000" sy="100000" kx="0" ky="0" algn="b" rotWithShape="0" blurRad="44196" dist="33147" dir="5400000">
                    <a:srgbClr val="000000"/>
                  </a:outerShdw>
                </a:effectLst>
              </a:defRPr>
            </a:pPr>
            <a:r>
              <a:t>Victim’s browser is tricked into issuing commands to a vulnerable web application, to perform an unwanted action on a trusted site for which the user is currently authenticated. </a:t>
            </a:r>
          </a:p>
          <a:p>
            <a:pPr marL="386715" indent="-386715" defTabSz="508254">
              <a:spcBef>
                <a:spcPts val="3100"/>
              </a:spcBef>
              <a:buSzPct val="75000"/>
              <a:buChar char="•"/>
              <a:defRPr sz="3132">
                <a:effectLst>
                  <a:outerShdw sx="100000" sy="100000" kx="0" ky="0" algn="b" rotWithShape="0" blurRad="44196" dist="33147" dir="5400000">
                    <a:srgbClr val="000000"/>
                  </a:outerShdw>
                </a:effectLst>
              </a:defRPr>
            </a:pPr>
            <a:r>
              <a:t>Web browsers automatically include credentials (cookies, sessions, basic authentication headers) with each request, even for requests initiated by a form, script or image on another site</a:t>
            </a:r>
          </a:p>
          <a:p>
            <a:pPr marL="386715" indent="-386715" defTabSz="508254">
              <a:spcBef>
                <a:spcPts val="3100"/>
              </a:spcBef>
              <a:buSzPct val="75000"/>
              <a:buChar char="•"/>
              <a:defRPr sz="3132">
                <a:effectLst>
                  <a:outerShdw sx="100000" sy="100000" kx="0" ky="0" algn="b" rotWithShape="0" blurRad="44196" dist="33147" dir="5400000">
                    <a:srgbClr val="000000"/>
                  </a:outerShdw>
                </a:effectLst>
              </a:defRPr>
            </a:pPr>
            <a:r>
              <a:t>Server-side code processes requests as if they came from the authenticated user</a:t>
            </a:r>
          </a:p>
          <a:p>
            <a:pPr marL="386715" indent="-386715" defTabSz="508254">
              <a:spcBef>
                <a:spcPts val="3100"/>
              </a:spcBef>
              <a:buSzPct val="75000"/>
              <a:buChar char="•"/>
              <a:defRPr sz="3132">
                <a:effectLst>
                  <a:outerShdw sx="100000" sy="100000" kx="0" ky="0" algn="b" rotWithShape="0" blurRad="44196" dist="33147" dir="5400000">
                    <a:srgbClr val="000000"/>
                  </a:outerShdw>
                </a:effectLst>
              </a:defRPr>
            </a:pPr>
            <a:r>
              <a:t>Often combined with Cross-Site Scripting</a:t>
            </a:r>
          </a:p>
        </p:txBody>
      </p:sp>
      <p:sp>
        <p:nvSpPr>
          <p:cNvPr id="464" name="Shape 464"/>
          <p:cNvSpPr/>
          <p:nvPr/>
        </p:nvSpPr>
        <p:spPr>
          <a:xfrm>
            <a:off x="1854448" y="1958944"/>
            <a:ext cx="2514068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What is it?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46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4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4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1000"/>
                                        <p:tgtEl>
                                          <p:spTgt spid="4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63" grpId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500"/>
            </a:lvl1pPr>
          </a:lstStyle>
          <a:p>
            <a:pPr/>
            <a:r>
              <a:t>A8. Cross-Site Request Forgery</a:t>
            </a:r>
          </a:p>
        </p:txBody>
      </p:sp>
      <p:sp>
        <p:nvSpPr>
          <p:cNvPr id="467" name="Shape 46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FFFFFF"/>
              </a:buClr>
              <a:buSzPct val="75000"/>
              <a:buChar char="•"/>
            </a:pPr>
            <a:r>
              <a:t>Application is built to allow a state change via URL parameters</a:t>
            </a:r>
            <a:br/>
            <a:br/>
            <a:r>
              <a:rPr sz="2100"/>
              <a:t>http://bankx.com/app?action=</a:t>
            </a:r>
            <a:r>
              <a:rPr sz="2100"/>
              <a:t>transfer</a:t>
            </a:r>
            <a:r>
              <a:rPr sz="2100"/>
              <a:t>&amp;amount=</a:t>
            </a:r>
            <a:r>
              <a:rPr sz="2100"/>
              <a:t>3500</a:t>
            </a:r>
            <a:r>
              <a:rPr sz="2100"/>
              <a:t>&amp;destinationAccount=</a:t>
            </a:r>
            <a:r>
              <a:rPr sz="2100"/>
              <a:t>4673243243</a:t>
            </a:r>
            <a:endParaRPr sz="2100"/>
          </a:p>
          <a:p>
            <a:pPr>
              <a:buClr>
                <a:srgbClr val="FFFFFF"/>
              </a:buClr>
              <a:buSzPct val="75000"/>
              <a:buChar char="•"/>
            </a:pPr>
            <a:r>
              <a:t>Attacker constructs a request that will transfer funds to to their account and embeds the requests on sites he controls. He then tricks the victim into visiting the site</a:t>
            </a:r>
            <a:br/>
            <a:br/>
          </a:p>
        </p:txBody>
      </p:sp>
      <p:sp>
        <p:nvSpPr>
          <p:cNvPr id="468" name="Shape 468"/>
          <p:cNvSpPr/>
          <p:nvPr/>
        </p:nvSpPr>
        <p:spPr>
          <a:xfrm>
            <a:off x="1854448" y="1958944"/>
            <a:ext cx="2346580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Examples</a:t>
            </a:r>
          </a:p>
        </p:txBody>
      </p:sp>
      <p:sp>
        <p:nvSpPr>
          <p:cNvPr id="469" name="Shape 469"/>
          <p:cNvSpPr/>
          <p:nvPr/>
        </p:nvSpPr>
        <p:spPr>
          <a:xfrm>
            <a:off x="166135" y="7570771"/>
            <a:ext cx="12764374" cy="374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3600"/>
              </a:spcBef>
              <a:defRPr sz="1800"/>
            </a:pPr>
            <a:r>
              <a:t>&lt;img src="http://bankx.com/app?action=transfer&amp;amount=14000&amp;destinationAccount=</a:t>
            </a:r>
            <a:r>
              <a:t>attackersAcct#</a:t>
            </a:r>
            <a:r>
              <a:t>" width="0" height="0" /&gt;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46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67" grpId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500"/>
            </a:lvl1pPr>
          </a:lstStyle>
          <a:p>
            <a:pPr/>
            <a:r>
              <a:t>A8. Cross-Site Request Forgery</a:t>
            </a:r>
          </a:p>
        </p:txBody>
      </p:sp>
      <p:sp>
        <p:nvSpPr>
          <p:cNvPr id="472" name="Shape 472"/>
          <p:cNvSpPr/>
          <p:nvPr/>
        </p:nvSpPr>
        <p:spPr>
          <a:xfrm>
            <a:off x="1854448" y="1958944"/>
            <a:ext cx="2156690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ATTACK!</a:t>
            </a:r>
          </a:p>
        </p:txBody>
      </p:sp>
      <p:pic>
        <p:nvPicPr>
          <p:cNvPr id="473" name="Screen Shot 2016-09-21 at 8.12.1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7308" y="2650606"/>
            <a:ext cx="8530184" cy="70140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500"/>
            </a:lvl1pPr>
          </a:lstStyle>
          <a:p>
            <a:pPr/>
            <a:r>
              <a:t>A8. Cross-Site Request Forgery</a:t>
            </a:r>
          </a:p>
        </p:txBody>
      </p:sp>
      <p:sp>
        <p:nvSpPr>
          <p:cNvPr id="476" name="Shape 47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5609" indent="-435609" defTabSz="572516">
              <a:spcBef>
                <a:spcPts val="3500"/>
              </a:spcBef>
              <a:buSzPct val="75000"/>
              <a:buChar char="•"/>
              <a:defRPr sz="3528">
                <a:effectLst>
                  <a:outerShdw sx="100000" sy="100000" kx="0" ky="0" algn="b" rotWithShape="0" blurRad="49784" dist="37338" dir="5400000">
                    <a:srgbClr val="000000"/>
                  </a:outerShdw>
                </a:effectLst>
              </a:defRPr>
            </a:pPr>
            <a:r>
              <a:t>Eliminate all XSS vulnerabilities in your application</a:t>
            </a:r>
          </a:p>
          <a:p>
            <a:pPr marL="435609" indent="-435609" defTabSz="572516">
              <a:spcBef>
                <a:spcPts val="3500"/>
              </a:spcBef>
              <a:buSzPct val="75000"/>
              <a:buChar char="•"/>
              <a:defRPr sz="3528">
                <a:effectLst>
                  <a:outerShdw sx="100000" sy="100000" kx="0" ky="0" algn="b" rotWithShape="0" blurRad="49784" dist="37338" dir="5400000">
                    <a:srgbClr val="000000"/>
                  </a:outerShdw>
                </a:effectLst>
              </a:defRPr>
            </a:pPr>
            <a:r>
              <a:t>Never allow changes to data via a GET request</a:t>
            </a:r>
          </a:p>
          <a:p>
            <a:pPr marL="435609" indent="-435609" defTabSz="572516">
              <a:spcBef>
                <a:spcPts val="3500"/>
              </a:spcBef>
              <a:buSzPct val="75000"/>
              <a:buChar char="•"/>
              <a:defRPr sz="3528">
                <a:effectLst>
                  <a:outerShdw sx="100000" sy="100000" kx="0" ky="0" algn="b" rotWithShape="0" blurRad="49784" dist="37338" dir="5400000">
                    <a:srgbClr val="000000"/>
                  </a:outerShdw>
                </a:effectLst>
              </a:defRPr>
            </a:pPr>
            <a:r>
              <a:t>Check Origin and Referer headers as a first step</a:t>
            </a:r>
          </a:p>
          <a:p>
            <a:pPr marL="435609" indent="-435609" defTabSz="572516">
              <a:spcBef>
                <a:spcPts val="3500"/>
              </a:spcBef>
              <a:buSzPct val="75000"/>
              <a:buChar char="•"/>
              <a:defRPr sz="3528">
                <a:effectLst>
                  <a:outerShdw sx="100000" sy="100000" kx="0" ky="0" algn="b" rotWithShape="0" blurRad="49784" dist="37338" dir="5400000">
                    <a:srgbClr val="000000"/>
                  </a:outerShdw>
                </a:effectLst>
              </a:defRPr>
            </a:pPr>
            <a:r>
              <a:t>Include a per-request, cryptographically strong or random token to all forms, where the verification token is not provided by the browser</a:t>
            </a:r>
          </a:p>
          <a:p>
            <a:pPr marL="435609" indent="-435609" defTabSz="572516">
              <a:spcBef>
                <a:spcPts val="3500"/>
              </a:spcBef>
              <a:buSzPct val="75000"/>
              <a:buChar char="•"/>
              <a:defRPr sz="3528">
                <a:effectLst>
                  <a:outerShdw sx="100000" sy="100000" kx="0" ky="0" algn="b" rotWithShape="0" blurRad="49784" dist="37338" dir="5400000">
                    <a:srgbClr val="000000"/>
                  </a:outerShdw>
                </a:effectLst>
              </a:defRPr>
            </a:pPr>
            <a:r>
              <a:t>Require reauthentication for sensitive transactions</a:t>
            </a:r>
          </a:p>
        </p:txBody>
      </p:sp>
      <p:sp>
        <p:nvSpPr>
          <p:cNvPr id="477" name="Shape 477"/>
          <p:cNvSpPr/>
          <p:nvPr/>
        </p:nvSpPr>
        <p:spPr>
          <a:xfrm>
            <a:off x="1854448" y="1958944"/>
            <a:ext cx="2535404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Prevention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47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4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4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1000"/>
                                        <p:tgtEl>
                                          <p:spTgt spid="4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4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0" dur="1000"/>
                                        <p:tgtEl>
                                          <p:spTgt spid="4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76" grpId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100"/>
            </a:lvl1pPr>
          </a:lstStyle>
          <a:p>
            <a:pPr/>
            <a:r>
              <a:t>A9. Using Components with Known Vulnerabilities</a:t>
            </a:r>
          </a:p>
        </p:txBody>
      </p:sp>
      <p:sp>
        <p:nvSpPr>
          <p:cNvPr id="482" name="Shape 48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</a:pPr>
            <a:r>
              <a:t>Using third-party controls/modules/frameworks with known vulnerabilities anywhere in the stack can be discovered and exploited by automated tools</a:t>
            </a:r>
          </a:p>
          <a:p>
            <a:pPr>
              <a:buSzPct val="75000"/>
              <a:buChar char="•"/>
            </a:pPr>
            <a:r>
              <a:t>Third-party libraries/frameworks in an application typically run with the same privileges as the application</a:t>
            </a:r>
          </a:p>
          <a:p>
            <a:pPr>
              <a:buSzPct val="75000"/>
              <a:buChar char="•"/>
            </a:pPr>
            <a:r>
              <a:t>Those vulnerabilities can undermine other defenses</a:t>
            </a:r>
          </a:p>
        </p:txBody>
      </p:sp>
      <p:sp>
        <p:nvSpPr>
          <p:cNvPr id="483" name="Shape 483"/>
          <p:cNvSpPr/>
          <p:nvPr/>
        </p:nvSpPr>
        <p:spPr>
          <a:xfrm>
            <a:off x="1854448" y="1958944"/>
            <a:ext cx="2514068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What is it?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48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82" grpId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100"/>
            </a:lvl1pPr>
          </a:lstStyle>
          <a:p>
            <a:pPr/>
            <a:r>
              <a:t>A9. Using Components with Known Vulnerabilities</a:t>
            </a:r>
          </a:p>
        </p:txBody>
      </p:sp>
      <p:sp>
        <p:nvSpPr>
          <p:cNvPr id="486" name="Shape 486"/>
          <p:cNvSpPr/>
          <p:nvPr/>
        </p:nvSpPr>
        <p:spPr>
          <a:xfrm>
            <a:off x="1854448" y="1958944"/>
            <a:ext cx="2156690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ATTACK!</a:t>
            </a:r>
          </a:p>
        </p:txBody>
      </p:sp>
      <p:pic>
        <p:nvPicPr>
          <p:cNvPr id="487" name="Screen Shot 2016-09-21 at 11.31.56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51368" y="2754017"/>
            <a:ext cx="9102064" cy="65561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100"/>
            </a:lvl1pPr>
          </a:lstStyle>
          <a:p>
            <a:pPr/>
            <a:r>
              <a:t>A9. Using Components with Known Vulnerabilities</a:t>
            </a:r>
          </a:p>
        </p:txBody>
      </p:sp>
      <p:sp>
        <p:nvSpPr>
          <p:cNvPr id="492" name="Shape 49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0050" indent="-400050" defTabSz="525779">
              <a:spcBef>
                <a:spcPts val="3200"/>
              </a:spcBef>
              <a:buSzPct val="75000"/>
              <a:buChar char="•"/>
              <a:defRPr sz="3239">
                <a:effectLst>
                  <a:outerShdw sx="100000" sy="100000" kx="0" ky="0" algn="b" rotWithShape="0" blurRad="45720" dist="34289" dir="5400000">
                    <a:srgbClr val="000000"/>
                  </a:outerShdw>
                </a:effectLst>
              </a:defRPr>
            </a:pPr>
            <a:r>
              <a:t>Identify all third-party components in your applications, and potentially throughout the entire stack</a:t>
            </a:r>
          </a:p>
          <a:p>
            <a:pPr marL="400050" indent="-400050" defTabSz="525779">
              <a:spcBef>
                <a:spcPts val="3200"/>
              </a:spcBef>
              <a:buSzPct val="75000"/>
              <a:buChar char="•"/>
              <a:defRPr sz="3239">
                <a:effectLst>
                  <a:outerShdw sx="100000" sy="100000" kx="0" ky="0" algn="b" rotWithShape="0" blurRad="45720" dist="34289" dir="5400000">
                    <a:srgbClr val="000000"/>
                  </a:outerShdw>
                </a:effectLst>
              </a:defRPr>
            </a:pPr>
            <a:r>
              <a:t>Uninstall/disable all third-party components that are not being used</a:t>
            </a:r>
          </a:p>
          <a:p>
            <a:pPr marL="400050" indent="-400050" defTabSz="525779">
              <a:spcBef>
                <a:spcPts val="3200"/>
              </a:spcBef>
              <a:buSzPct val="75000"/>
              <a:buChar char="•"/>
              <a:defRPr sz="3239">
                <a:effectLst>
                  <a:outerShdw sx="100000" sy="100000" kx="0" ky="0" algn="b" rotWithShape="0" blurRad="45720" dist="34289" dir="5400000">
                    <a:srgbClr val="000000"/>
                  </a:outerShdw>
                </a:effectLst>
              </a:defRPr>
            </a:pPr>
            <a:r>
              <a:t>Monitor the security of these components in public databases (CVE, NVD, etc.), security mailing lists</a:t>
            </a:r>
          </a:p>
          <a:p>
            <a:pPr marL="400050" indent="-400050" defTabSz="525779">
              <a:spcBef>
                <a:spcPts val="3200"/>
              </a:spcBef>
              <a:buSzPct val="75000"/>
              <a:buChar char="•"/>
              <a:defRPr sz="3239">
                <a:effectLst>
                  <a:outerShdw sx="100000" sy="100000" kx="0" ky="0" algn="b" rotWithShape="0" blurRad="45720" dist="34289" dir="5400000">
                    <a:srgbClr val="000000"/>
                  </a:outerShdw>
                </a:effectLst>
              </a:defRPr>
            </a:pPr>
            <a:r>
              <a:t>Keep third-party components up-to-date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religiously</a:t>
            </a:r>
          </a:p>
          <a:p>
            <a:pPr marL="400050" indent="-400050" defTabSz="525779">
              <a:spcBef>
                <a:spcPts val="3200"/>
              </a:spcBef>
              <a:buSzPct val="75000"/>
              <a:buChar char="•"/>
              <a:defRPr sz="3239">
                <a:effectLst>
                  <a:outerShdw sx="100000" sy="100000" kx="0" ky="0" algn="b" rotWithShape="0" blurRad="45720" dist="34289" dir="5400000">
                    <a:srgbClr val="000000"/>
                  </a:outerShdw>
                </a:effectLst>
              </a:defRPr>
            </a:pPr>
            <a:r>
              <a:t>Develop a security policy on third-party component use </a:t>
            </a:r>
          </a:p>
        </p:txBody>
      </p:sp>
      <p:sp>
        <p:nvSpPr>
          <p:cNvPr id="493" name="Shape 493"/>
          <p:cNvSpPr/>
          <p:nvPr/>
        </p:nvSpPr>
        <p:spPr>
          <a:xfrm>
            <a:off x="1854448" y="1958944"/>
            <a:ext cx="2535404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Prevention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49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4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4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1000"/>
                                        <p:tgtEl>
                                          <p:spTgt spid="4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4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0" dur="1000"/>
                                        <p:tgtEl>
                                          <p:spTgt spid="4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92" grpId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900"/>
            </a:lvl1pPr>
          </a:lstStyle>
          <a:p>
            <a:pPr/>
            <a:r>
              <a:t>A10. Unvalidated Redirects and Forwards</a:t>
            </a:r>
          </a:p>
        </p:txBody>
      </p:sp>
      <p:sp>
        <p:nvSpPr>
          <p:cNvPr id="498" name="Shape 49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</a:pPr>
            <a:r>
              <a:t>Application takes input from an external source that is then used to formulate a redirection or forward location without validation</a:t>
            </a:r>
          </a:p>
          <a:p>
            <a:pPr>
              <a:buSzPct val="75000"/>
              <a:buChar char="•"/>
            </a:pPr>
            <a:r>
              <a:t>Attacker links to an unvalidated redirect and tricks victims into clicking it. Victims are more likely to click on it, since the link is to a valid site</a:t>
            </a:r>
            <a:br/>
            <a:br/>
            <a:r>
              <a:rPr u="sng">
                <a:hlinkClick r:id="rId2" invalidUrl="" action="" tgtFrame="" tooltip="" history="1" highlightClick="0" endSnd="0"/>
              </a:rPr>
              <a:t>https://www.irs.gov/taxrefund/claim.jsp?year=2015&amp;dest=ev.il/sDfX4</a:t>
            </a:r>
          </a:p>
        </p:txBody>
      </p:sp>
      <p:sp>
        <p:nvSpPr>
          <p:cNvPr id="499" name="Shape 499"/>
          <p:cNvSpPr/>
          <p:nvPr/>
        </p:nvSpPr>
        <p:spPr>
          <a:xfrm>
            <a:off x="1854448" y="1958944"/>
            <a:ext cx="2514068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What is it?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49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4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98" grpId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900"/>
            </a:lvl1pPr>
          </a:lstStyle>
          <a:p>
            <a:pPr/>
            <a:r>
              <a:t>A10. Unvalidated Redirects and Forwards</a:t>
            </a:r>
          </a:p>
        </p:txBody>
      </p:sp>
      <p:sp>
        <p:nvSpPr>
          <p:cNvPr id="502" name="Shape 50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</a:pPr>
            <a:r>
              <a:t>Application uses forwards to route requests between different parts of the site. Pages use a parameter to indicate where the user should be sent if a transaction is successful. </a:t>
            </a:r>
          </a:p>
          <a:p>
            <a:pPr>
              <a:buSzPct val="75000"/>
              <a:buChar char="•"/>
            </a:pPr>
            <a:r>
              <a:t>Attacker crafts a URL that will pass the application’s access control check (or is missing control checks) and then forwards the attacker to administrative functionality for which the attacker isn’t authorized.</a:t>
            </a:r>
          </a:p>
        </p:txBody>
      </p:sp>
      <p:sp>
        <p:nvSpPr>
          <p:cNvPr id="503" name="Shape 503"/>
          <p:cNvSpPr/>
          <p:nvPr/>
        </p:nvSpPr>
        <p:spPr>
          <a:xfrm>
            <a:off x="1854448" y="1958944"/>
            <a:ext cx="2514068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What is it?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50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5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5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50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Screen Shot 2016-09-21 at 1.19.3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4654" y="3703587"/>
            <a:ext cx="10757140" cy="5233783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 Up Our Excersice files</a:t>
            </a:r>
          </a:p>
        </p:txBody>
      </p:sp>
      <p:sp>
        <p:nvSpPr>
          <p:cNvPr id="153" name="Shape 15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6709" indent="-346709" defTabSz="455675">
              <a:spcBef>
                <a:spcPts val="2800"/>
              </a:spcBef>
              <a:buBlip>
                <a:blip r:embed="rId3"/>
              </a:buBlip>
              <a:defRPr sz="2807">
                <a:effectLst>
                  <a:outerShdw sx="100000" sy="100000" kx="0" ky="0" algn="b" rotWithShape="0" blurRad="39624" dist="29717" dir="5400000">
                    <a:srgbClr val="000000"/>
                  </a:outerShdw>
                </a:effectLst>
              </a:defRPr>
            </a:pPr>
            <a:r>
              <a:t>Click on Docker</a:t>
            </a:r>
            <a:br/>
            <a:br/>
            <a:br/>
            <a:br/>
            <a:br/>
            <a:br/>
            <a:br/>
            <a:br/>
            <a:br/>
            <a:br/>
            <a:br/>
            <a:br/>
          </a:p>
        </p:txBody>
      </p:sp>
      <p:sp>
        <p:nvSpPr>
          <p:cNvPr id="154" name="Shape 154"/>
          <p:cNvSpPr/>
          <p:nvPr/>
        </p:nvSpPr>
        <p:spPr>
          <a:xfrm rot="9799465">
            <a:off x="3685327" y="6420360"/>
            <a:ext cx="1872618" cy="607274"/>
          </a:xfrm>
          <a:prstGeom prst="rightArrow">
            <a:avLst>
              <a:gd name="adj1" fmla="val 19291"/>
              <a:gd name="adj2" fmla="val 92676"/>
            </a:avLst>
          </a:prstGeom>
          <a:solidFill>
            <a:schemeClr val="accent1">
              <a:hueOff val="-37249"/>
              <a:satOff val="-2150"/>
              <a:lumOff val="1281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l"/>
      </p:transition>
    </mc:Choice>
    <mc:Fallback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900"/>
            </a:lvl1pPr>
          </a:lstStyle>
          <a:p>
            <a:pPr/>
            <a:r>
              <a:t>A10. Unvalidated Redirects and Forwards</a:t>
            </a:r>
          </a:p>
        </p:txBody>
      </p:sp>
      <p:sp>
        <p:nvSpPr>
          <p:cNvPr id="508" name="Shape 508"/>
          <p:cNvSpPr/>
          <p:nvPr/>
        </p:nvSpPr>
        <p:spPr>
          <a:xfrm>
            <a:off x="1854448" y="1958944"/>
            <a:ext cx="2156690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ATTACK!</a:t>
            </a:r>
          </a:p>
        </p:txBody>
      </p:sp>
      <p:pic>
        <p:nvPicPr>
          <p:cNvPr id="509" name="Screen Shot 2016-09-21 at 12.41.1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04540" y="2627827"/>
            <a:ext cx="7395720" cy="68919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900"/>
            </a:lvl1pPr>
          </a:lstStyle>
          <a:p>
            <a:pPr/>
            <a:r>
              <a:t>A10. Unvalidated Redirects and Forwards</a:t>
            </a:r>
          </a:p>
        </p:txBody>
      </p:sp>
      <p:sp>
        <p:nvSpPr>
          <p:cNvPr id="514" name="Shape 51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</a:pPr>
            <a:r>
              <a:t>Don’t use them unless you absolutely have to</a:t>
            </a:r>
          </a:p>
          <a:p>
            <a:pPr>
              <a:buSzPct val="75000"/>
              <a:buChar char="•"/>
            </a:pPr>
            <a:r>
              <a:t>Avoid using user input to detemine destination URL</a:t>
            </a:r>
          </a:p>
          <a:p>
            <a:pPr>
              <a:buSzPct val="75000"/>
              <a:buChar char="•"/>
            </a:pPr>
            <a:r>
              <a:t>Whitelist allowed pages or external sites</a:t>
            </a:r>
          </a:p>
          <a:p>
            <a:pPr>
              <a:buSzPct val="75000"/>
              <a:buChar char="•"/>
            </a:pPr>
            <a:r>
              <a:t>Ensure URL is valid and authorized for the user</a:t>
            </a:r>
          </a:p>
        </p:txBody>
      </p:sp>
      <p:sp>
        <p:nvSpPr>
          <p:cNvPr id="515" name="Shape 515"/>
          <p:cNvSpPr/>
          <p:nvPr/>
        </p:nvSpPr>
        <p:spPr>
          <a:xfrm>
            <a:off x="1854448" y="1958944"/>
            <a:ext cx="2535404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Prevention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5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5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5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1000"/>
                                        <p:tgtEl>
                                          <p:spTgt spid="5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514" grpId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pPr/>
            <a:r>
              <a:t>Developer Take-aways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/>
          <p:nvPr/>
        </p:nvSpPr>
        <p:spPr>
          <a:xfrm>
            <a:off x="1497619" y="3625012"/>
            <a:ext cx="10444792" cy="1764739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/>
            </a:pPr>
          </a:p>
        </p:txBody>
      </p:sp>
      <p:sp>
        <p:nvSpPr>
          <p:cNvPr id="522" name="Shape 522"/>
          <p:cNvSpPr/>
          <p:nvPr>
            <p:ph type="body" idx="14"/>
          </p:nvPr>
        </p:nvSpPr>
        <p:spPr>
          <a:xfrm>
            <a:off x="1705230" y="4161967"/>
            <a:ext cx="10029570" cy="858166"/>
          </a:xfrm>
          <a:prstGeom prst="rect">
            <a:avLst/>
          </a:prstGeom>
        </p:spPr>
        <p:txBody>
          <a:bodyPr/>
          <a:lstStyle/>
          <a:p>
            <a:pPr>
              <a:defRPr sz="5100"/>
            </a:pPr>
            <a:r>
              <a:t>Security is a </a:t>
            </a:r>
            <a:r>
              <a:rPr i="1"/>
              <a:t>process</a:t>
            </a:r>
            <a:r>
              <a:t>, not an </a:t>
            </a:r>
            <a:r>
              <a:rPr i="1"/>
              <a:t>event</a:t>
            </a:r>
            <a: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doors dir="vert"/>
      </p:transition>
    </mc:Choice>
    <mc:Fallback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pPr/>
            <a:r>
              <a:t>Developer Take-aways</a:t>
            </a:r>
          </a:p>
        </p:txBody>
      </p:sp>
      <p:sp>
        <p:nvSpPr>
          <p:cNvPr id="527" name="Shape 52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</a:pPr>
            <a:r>
              <a:t>Security is a </a:t>
            </a:r>
            <a:r>
              <a:rPr i="1"/>
              <a:t>process</a:t>
            </a:r>
            <a:r>
              <a:t>, not an </a:t>
            </a:r>
            <a:r>
              <a:rPr i="1"/>
              <a:t>event</a:t>
            </a:r>
            <a:endParaRPr i="1"/>
          </a:p>
          <a:p>
            <a:pPr>
              <a:buSzPct val="75000"/>
              <a:buChar char="•"/>
            </a:pPr>
            <a:r>
              <a:t>Build security into the software development life-cycle</a:t>
            </a:r>
            <a:br/>
            <a:br/>
            <a:br/>
            <a:br/>
            <a:br/>
            <a:b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5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5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5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527" grpId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/>
          <p:nvPr/>
        </p:nvSpPr>
        <p:spPr>
          <a:xfrm>
            <a:off x="1497619" y="3708680"/>
            <a:ext cx="10444792" cy="1764740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/>
            </a:pPr>
          </a:p>
        </p:txBody>
      </p:sp>
      <p:sp>
        <p:nvSpPr>
          <p:cNvPr id="532" name="Shape 532"/>
          <p:cNvSpPr/>
          <p:nvPr>
            <p:ph type="body" idx="14"/>
          </p:nvPr>
        </p:nvSpPr>
        <p:spPr>
          <a:xfrm>
            <a:off x="1705230" y="4007227"/>
            <a:ext cx="10029570" cy="1167646"/>
          </a:xfrm>
          <a:prstGeom prst="rect">
            <a:avLst/>
          </a:prstGeom>
        </p:spPr>
        <p:txBody>
          <a:bodyPr/>
          <a:lstStyle>
            <a:lvl1pPr>
              <a:defRPr sz="7100"/>
            </a:lvl1pPr>
          </a:lstStyle>
          <a:p>
            <a:pPr/>
            <a:r>
              <a:t>Be paranoid; be skeptical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doors dir="vert"/>
      </p:transition>
    </mc:Choice>
    <mc:Fallback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pPr/>
            <a:r>
              <a:t>Developer Take-aways</a:t>
            </a:r>
          </a:p>
        </p:txBody>
      </p:sp>
      <p:sp>
        <p:nvSpPr>
          <p:cNvPr id="537" name="Shape 53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4485" indent="-324485" defTabSz="426466">
              <a:spcBef>
                <a:spcPts val="2600"/>
              </a:spcBef>
              <a:buSzPct val="75000"/>
              <a:buChar char="•"/>
              <a:defRPr sz="2628">
                <a:effectLst>
                  <a:outerShdw sx="100000" sy="100000" kx="0" ky="0" algn="b" rotWithShape="0" blurRad="37084" dist="27813" dir="5400000">
                    <a:srgbClr val="000000"/>
                  </a:outerShdw>
                </a:effectLst>
              </a:defRPr>
            </a:pPr>
            <a:r>
              <a:t>Security is a </a:t>
            </a:r>
            <a:r>
              <a:rPr i="1"/>
              <a:t>process</a:t>
            </a:r>
            <a:r>
              <a:t>, not an </a:t>
            </a:r>
            <a:r>
              <a:rPr i="1"/>
              <a:t>event</a:t>
            </a:r>
            <a:endParaRPr i="1"/>
          </a:p>
          <a:p>
            <a:pPr marL="324485" indent="-324485" defTabSz="426466">
              <a:spcBef>
                <a:spcPts val="2600"/>
              </a:spcBef>
              <a:buSzPct val="75000"/>
              <a:buChar char="•"/>
              <a:defRPr sz="2628">
                <a:effectLst>
                  <a:outerShdw sx="100000" sy="100000" kx="0" ky="0" algn="b" rotWithShape="0" blurRad="37084" dist="27813" dir="5400000">
                    <a:srgbClr val="000000"/>
                  </a:outerShdw>
                </a:effectLst>
              </a:defRPr>
            </a:pPr>
            <a:r>
              <a:t>Build security into the software development life-cycle</a:t>
            </a:r>
          </a:p>
          <a:p>
            <a:pPr marL="324485" indent="-324485" defTabSz="426466">
              <a:spcBef>
                <a:spcPts val="2600"/>
              </a:spcBef>
              <a:buSzPct val="75000"/>
              <a:buChar char="•"/>
              <a:defRPr sz="2628">
                <a:effectLst>
                  <a:outerShdw sx="100000" sy="100000" kx="0" ky="0" algn="b" rotWithShape="0" blurRad="37084" dist="27813" dir="5400000">
                    <a:srgbClr val="000000"/>
                  </a:outerShdw>
                </a:effectLst>
              </a:defRPr>
            </a:pPr>
            <a:r>
              <a:t>Be paranoid; be skeptical</a:t>
            </a:r>
          </a:p>
          <a:p>
            <a:pPr marL="324485" indent="-324485" defTabSz="426466">
              <a:spcBef>
                <a:spcPts val="2600"/>
              </a:spcBef>
              <a:buSzPct val="75000"/>
              <a:buChar char="•"/>
              <a:defRPr sz="2628">
                <a:effectLst>
                  <a:outerShdw sx="100000" sy="100000" kx="0" ky="0" algn="b" rotWithShape="0" blurRad="37084" dist="27813" dir="5400000">
                    <a:srgbClr val="000000"/>
                  </a:outerShdw>
                </a:effectLst>
              </a:defRPr>
            </a:pPr>
            <a:r>
              <a:t>Treat all data as tainted</a:t>
            </a:r>
          </a:p>
          <a:p>
            <a:pPr lvl="1" marL="648970" indent="-324485" defTabSz="426466">
              <a:spcBef>
                <a:spcPts val="2600"/>
              </a:spcBef>
              <a:buSzPct val="75000"/>
              <a:buChar char="•"/>
              <a:defRPr sz="2628">
                <a:effectLst>
                  <a:outerShdw sx="100000" sy="100000" kx="0" ky="0" algn="b" rotWithShape="0" blurRad="37084" dist="27813" dir="5400000">
                    <a:srgbClr val="000000"/>
                  </a:outerShdw>
                </a:effectLst>
              </a:defRPr>
            </a:pPr>
            <a:r>
              <a:t>Validate data first (whitelist), then filter (blacklist)</a:t>
            </a:r>
          </a:p>
          <a:p>
            <a:pPr lvl="1" marL="648970" indent="-324485" defTabSz="426466">
              <a:spcBef>
                <a:spcPts val="2600"/>
              </a:spcBef>
              <a:buSzPct val="75000"/>
              <a:buChar char="•"/>
              <a:defRPr sz="2628">
                <a:effectLst>
                  <a:outerShdw sx="100000" sy="100000" kx="0" ky="0" algn="b" rotWithShape="0" blurRad="37084" dist="27813" dir="5400000">
                    <a:srgbClr val="000000"/>
                  </a:outerShdw>
                </a:effectLst>
              </a:defRPr>
            </a:pPr>
            <a:r>
              <a:t>Validate/clean as early in the process as possible</a:t>
            </a:r>
          </a:p>
          <a:p>
            <a:pPr lvl="1" marL="648970" indent="-324485" defTabSz="426466">
              <a:spcBef>
                <a:spcPts val="2600"/>
              </a:spcBef>
              <a:buSzPct val="75000"/>
              <a:buChar char="•"/>
              <a:defRPr sz="2628">
                <a:effectLst>
                  <a:outerShdw sx="100000" sy="100000" kx="0" ky="0" algn="b" rotWithShape="0" blurRad="37084" dist="27813" dir="5400000">
                    <a:srgbClr val="000000"/>
                  </a:outerShdw>
                </a:effectLst>
              </a:defRPr>
            </a:pPr>
            <a:r>
              <a:t>Encode data appropriately before sending to the client</a:t>
            </a:r>
          </a:p>
          <a:p>
            <a:pPr lvl="1" marL="648970" indent="-324485" defTabSz="426466">
              <a:spcBef>
                <a:spcPts val="2600"/>
              </a:spcBef>
              <a:buSzPct val="75000"/>
              <a:buChar char="•"/>
              <a:defRPr sz="2628">
                <a:effectLst>
                  <a:outerShdw sx="100000" sy="100000" kx="0" ky="0" algn="b" rotWithShape="0" blurRad="37084" dist="27813" dir="5400000">
                    <a:srgbClr val="000000"/>
                  </a:outerShdw>
                </a:effectLst>
              </a:defRPr>
            </a:pPr>
            <a:r>
              <a:t>Never </a:t>
            </a:r>
            <a:r>
              <a:rPr b="1" i="1">
                <a:latin typeface="Helvetica Neue"/>
                <a:ea typeface="Helvetica Neue"/>
                <a:cs typeface="Helvetica Neue"/>
                <a:sym typeface="Helvetica Neue"/>
              </a:rPr>
              <a:t>rely</a:t>
            </a:r>
            <a:r>
              <a:t> on client-side checks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53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5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4" dur="1000"/>
                                        <p:tgtEl>
                                          <p:spTgt spid="5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5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8" dur="1000"/>
                                        <p:tgtEl>
                                          <p:spTgt spid="5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3" dur="1000"/>
                                        <p:tgtEl>
                                          <p:spTgt spid="5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5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8" dur="1000"/>
                                        <p:tgtEl>
                                          <p:spTgt spid="5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3" dur="1000"/>
                                        <p:tgtEl>
                                          <p:spTgt spid="5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5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8" dur="1000"/>
                                        <p:tgtEl>
                                          <p:spTgt spid="5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3" dur="1000"/>
                                        <p:tgtEl>
                                          <p:spTgt spid="5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537" grpId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pPr/>
            <a:r>
              <a:t>Developer Take-aways</a:t>
            </a:r>
          </a:p>
        </p:txBody>
      </p:sp>
      <p:sp>
        <p:nvSpPr>
          <p:cNvPr id="540" name="Shape 540"/>
          <p:cNvSpPr/>
          <p:nvPr>
            <p:ph type="body" idx="1"/>
          </p:nvPr>
        </p:nvSpPr>
        <p:spPr>
          <a:xfrm>
            <a:off x="787400" y="3048000"/>
            <a:ext cx="11430000" cy="5715000"/>
          </a:xfrm>
          <a:prstGeom prst="rect">
            <a:avLst/>
          </a:prstGeom>
        </p:spPr>
        <p:txBody>
          <a:bodyPr/>
          <a:lstStyle/>
          <a:p>
            <a:pPr marL="373379" indent="-373379" defTabSz="490727">
              <a:spcBef>
                <a:spcPts val="3000"/>
              </a:spcBef>
              <a:buSzPct val="75000"/>
              <a:buChar char="•"/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Defense-in-depth</a:t>
            </a:r>
          </a:p>
          <a:p>
            <a:pPr marL="373379" indent="-373379" defTabSz="490727">
              <a:spcBef>
                <a:spcPts val="3000"/>
              </a:spcBef>
              <a:buSzPct val="75000"/>
              <a:buChar char="•"/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Principle of Least Privilege</a:t>
            </a:r>
          </a:p>
          <a:p>
            <a:pPr lvl="1" marL="746759" indent="-373379" defTabSz="490727">
              <a:spcBef>
                <a:spcPts val="3000"/>
              </a:spcBef>
              <a:buSzPct val="75000"/>
              <a:buChar char="•"/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Limit access to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everything</a:t>
            </a:r>
          </a:p>
          <a:p>
            <a:pPr marL="373379" indent="-373379" defTabSz="490727">
              <a:spcBef>
                <a:spcPts val="3000"/>
              </a:spcBef>
              <a:buSzPct val="75000"/>
              <a:buChar char="•"/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Enforce strong passwords</a:t>
            </a:r>
          </a:p>
          <a:p>
            <a:pPr marL="373379" indent="-373379" defTabSz="490727">
              <a:spcBef>
                <a:spcPts val="3000"/>
              </a:spcBef>
              <a:buSzPct val="75000"/>
              <a:buChar char="•"/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Don’t harcode secrets in source code</a:t>
            </a:r>
          </a:p>
          <a:p>
            <a:pPr marL="373379" indent="-373379" defTabSz="490727">
              <a:spcBef>
                <a:spcPts val="3000"/>
              </a:spcBef>
              <a:buSzPct val="75000"/>
              <a:buChar char="•"/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Keep third-party components up-to-date</a:t>
            </a:r>
          </a:p>
          <a:p>
            <a:pPr marL="373379" indent="-373379" defTabSz="490727">
              <a:spcBef>
                <a:spcPts val="3000"/>
              </a:spcBef>
              <a:buSzPct val="75000"/>
              <a:buChar char="•"/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Error handling and Debug information</a:t>
            </a:r>
          </a:p>
        </p:txBody>
      </p:sp>
      <p:sp>
        <p:nvSpPr>
          <p:cNvPr id="541" name="Shape 541"/>
          <p:cNvSpPr/>
          <p:nvPr/>
        </p:nvSpPr>
        <p:spPr>
          <a:xfrm>
            <a:off x="1854448" y="1958944"/>
            <a:ext cx="2485264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Continued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54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5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5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5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1000"/>
                                        <p:tgtEl>
                                          <p:spTgt spid="5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5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0" dur="1000"/>
                                        <p:tgtEl>
                                          <p:spTgt spid="5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5" dur="1000"/>
                                        <p:tgtEl>
                                          <p:spTgt spid="5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5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0" dur="1000"/>
                                        <p:tgtEl>
                                          <p:spTgt spid="5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540" grpId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Questions?</a:t>
            </a:r>
          </a:p>
        </p:txBody>
      </p:sp>
      <p:sp>
        <p:nvSpPr>
          <p:cNvPr id="546" name="Shape 54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Contact</a:t>
            </a:r>
          </a:p>
          <a:p>
            <a:pPr lvl="1">
              <a:buBlip>
                <a:blip r:embed="rId2"/>
              </a:buBlip>
            </a:pPr>
            <a:r>
              <a:rPr u="sng">
                <a:hlinkClick r:id="rId3" invalidUrl="" action="" tgtFrame="" tooltip="" history="1" highlightClick="0" endSnd="0"/>
              </a:rPr>
              <a:t>gilzow@missouri.edu</a:t>
            </a:r>
          </a:p>
          <a:p>
            <a:pPr lvl="1">
              <a:buBlip>
                <a:blip r:embed="rId2"/>
              </a:buBlip>
            </a:pPr>
            <a:r>
              <a:t>@gilzow on twitter</a:t>
            </a:r>
          </a:p>
          <a:p>
            <a:pPr>
              <a:buBlip>
                <a:blip r:embed="rId2"/>
              </a:buBlip>
            </a:pPr>
            <a:r>
              <a:t>Example Files: </a:t>
            </a:r>
            <a:r>
              <a:rPr u="sng">
                <a:hlinkClick r:id="rId4" invalidUrl="" action="" tgtFrame="" tooltip="" history="1" highlightClick="0" endSnd="0"/>
              </a:rPr>
              <a:t>https://github.com/opendns/Security_Ninjas_AppSec_Training</a:t>
            </a:r>
          </a:p>
          <a:p>
            <a:pPr>
              <a:buBlip>
                <a:blip r:embed="rId2"/>
              </a:buBlip>
            </a:pPr>
            <a:r>
              <a:t>Slidedeck: </a:t>
            </a:r>
            <a:r>
              <a:rPr u="sng">
                <a:hlinkClick r:id="rId5" invalidUrl="" action="" tgtFrame="" tooltip="" history="1" highlightClick="0" endSnd="0"/>
              </a:rPr>
              <a:t>https://github.com/gilzow/security-ninja/</a:t>
            </a:r>
            <a:r>
              <a:rPr sz="340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Screen Shot 2016-09-21 at 3.41.1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2782" y="4055974"/>
            <a:ext cx="8969245" cy="5011194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hape 1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 Up Our Excersice files</a:t>
            </a:r>
          </a:p>
        </p:txBody>
      </p:sp>
      <p:sp>
        <p:nvSpPr>
          <p:cNvPr id="158" name="Shape 15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97815" indent="-297815" defTabSz="391414">
              <a:spcBef>
                <a:spcPts val="2400"/>
              </a:spcBef>
              <a:buBlip>
                <a:blip r:embed="rId3"/>
              </a:buBlip>
              <a:defRPr sz="2412">
                <a:effectLst>
                  <a:outerShdw sx="100000" sy="100000" kx="0" ky="0" algn="b" rotWithShape="0" blurRad="34036" dist="25527" dir="5400000">
                    <a:srgbClr val="000000"/>
                  </a:outerShdw>
                </a:effectLst>
              </a:defRPr>
            </a:pPr>
            <a:r>
              <a:t>Scroll to the bottom of the page</a:t>
            </a:r>
          </a:p>
          <a:p>
            <a:pPr marL="297815" indent="-297815" defTabSz="391414">
              <a:spcBef>
                <a:spcPts val="2400"/>
              </a:spcBef>
              <a:buBlip>
                <a:blip r:embed="rId3"/>
              </a:buBlip>
              <a:defRPr sz="2412">
                <a:effectLst>
                  <a:outerShdw sx="100000" sy="100000" kx="0" ky="0" algn="b" rotWithShape="0" blurRad="34036" dist="25527" dir="5400000">
                    <a:srgbClr val="000000"/>
                  </a:outerShdw>
                </a:effectLst>
              </a:defRPr>
            </a:pPr>
            <a:r>
              <a:t>Click the “Create” button</a:t>
            </a:r>
            <a:br/>
            <a:br/>
            <a:br/>
            <a:br/>
            <a:br/>
            <a:br/>
            <a:br/>
            <a:br/>
            <a:br/>
            <a:br/>
            <a:br/>
            <a:br/>
          </a:p>
        </p:txBody>
      </p:sp>
      <p:sp>
        <p:nvSpPr>
          <p:cNvPr id="159" name="Shape 159"/>
          <p:cNvSpPr/>
          <p:nvPr/>
        </p:nvSpPr>
        <p:spPr>
          <a:xfrm rot="9799465">
            <a:off x="6497458" y="7800291"/>
            <a:ext cx="1872618" cy="607273"/>
          </a:xfrm>
          <a:prstGeom prst="rightArrow">
            <a:avLst>
              <a:gd name="adj1" fmla="val 19291"/>
              <a:gd name="adj2" fmla="val 92676"/>
            </a:avLst>
          </a:prstGeom>
          <a:solidFill>
            <a:schemeClr val="accent1">
              <a:hueOff val="-37249"/>
              <a:satOff val="-2150"/>
              <a:lumOff val="1281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l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